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5" r:id="rId9"/>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5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6" d="100"/>
          <a:sy n="76" d="100"/>
        </p:scale>
        <p:origin x="33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271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05608"/>
            <a:ext cx="7556421" cy="2126337"/>
          </a:xfrm>
          <a:prstGeom prst="rect">
            <a:avLst/>
          </a:prstGeom>
          <a:noFill/>
          <a:ln/>
        </p:spPr>
        <p:txBody>
          <a:bodyPr wrap="square" lIns="0" tIns="0" rIns="0" bIns="0" rtlCol="0" anchor="t"/>
          <a:lstStyle/>
          <a:p>
            <a:pPr marL="0" indent="0" algn="r" rtl="1">
              <a:lnSpc>
                <a:spcPts val="5550"/>
              </a:lnSpc>
              <a:buNone/>
            </a:pPr>
            <a:r>
              <a:rPr lang="en-US" sz="4450" b="1" dirty="0">
                <a:solidFill>
                  <a:srgbClr val="FFFFFF"/>
                </a:solidFill>
                <a:latin typeface="Inter Bold" pitchFamily="34" charset="0"/>
                <a:ea typeface="Inter Bold" pitchFamily="34" charset="-122"/>
                <a:cs typeface="Inter Bold" pitchFamily="34" charset="-120"/>
              </a:rPr>
              <a:t>تطبيق ويب لبث الوسائط المتعددة باستخدام QUIC و HTTP/3</a:t>
            </a:r>
            <a:endParaRPr lang="en-US" sz="4450" dirty="0"/>
          </a:p>
        </p:txBody>
      </p:sp>
      <p:sp>
        <p:nvSpPr>
          <p:cNvPr id="4" name="Text 1"/>
          <p:cNvSpPr/>
          <p:nvPr/>
        </p:nvSpPr>
        <p:spPr>
          <a:xfrm>
            <a:off x="11001375" y="4472107"/>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FFFFFF"/>
                </a:solidFill>
                <a:latin typeface="Inter Bold" pitchFamily="34" charset="0"/>
                <a:ea typeface="Inter Bold" pitchFamily="34" charset="-122"/>
                <a:cs typeface="Inter Bold" pitchFamily="34" charset="-120"/>
              </a:rPr>
              <a:t>تقديم: روان سلامة</a:t>
            </a:r>
            <a:endParaRPr lang="en-US" sz="2200" dirty="0"/>
          </a:p>
        </p:txBody>
      </p:sp>
      <p:sp>
        <p:nvSpPr>
          <p:cNvPr id="5" name="Text 2"/>
          <p:cNvSpPr/>
          <p:nvPr/>
        </p:nvSpPr>
        <p:spPr>
          <a:xfrm>
            <a:off x="9732169" y="5166598"/>
            <a:ext cx="4104442" cy="354330"/>
          </a:xfrm>
          <a:prstGeom prst="rect">
            <a:avLst/>
          </a:prstGeom>
          <a:noFill/>
          <a:ln/>
        </p:spPr>
        <p:txBody>
          <a:bodyPr wrap="none" lIns="0" tIns="0" rIns="0" bIns="0" rtlCol="0" anchor="t"/>
          <a:lstStyle/>
          <a:p>
            <a:pPr marL="0" indent="0" algn="r" rtl="1">
              <a:lnSpc>
                <a:spcPts val="2750"/>
              </a:lnSpc>
              <a:buNone/>
            </a:pPr>
            <a:r>
              <a:rPr lang="en-US" sz="2200" b="1" dirty="0">
                <a:solidFill>
                  <a:srgbClr val="FFFFFF"/>
                </a:solidFill>
                <a:latin typeface="Inter Bold" pitchFamily="34" charset="0"/>
                <a:ea typeface="Inter Bold" pitchFamily="34" charset="-122"/>
                <a:cs typeface="Inter Bold" pitchFamily="34" charset="-120"/>
              </a:rPr>
              <a:t>إشراف: د.حسين خيو، م.عمار مخلوف</a:t>
            </a:r>
            <a:endParaRPr lang="en-US" sz="2200" dirty="0"/>
          </a:p>
        </p:txBody>
      </p:sp>
      <p:sp>
        <p:nvSpPr>
          <p:cNvPr id="6" name="Text 3"/>
          <p:cNvSpPr/>
          <p:nvPr/>
        </p:nvSpPr>
        <p:spPr>
          <a:xfrm>
            <a:off x="6280190" y="5861090"/>
            <a:ext cx="7556421" cy="362903"/>
          </a:xfrm>
          <a:prstGeom prst="rect">
            <a:avLst/>
          </a:prstGeom>
          <a:noFill/>
          <a:ln/>
        </p:spPr>
        <p:txBody>
          <a:bodyPr wrap="none" lIns="0" tIns="0" rIns="0" bIns="0" rtlCol="0" anchor="t"/>
          <a:lstStyle/>
          <a:p>
            <a:pPr marL="0" indent="0" algn="r" rtl="1">
              <a:lnSpc>
                <a:spcPts val="2850"/>
              </a:lnSpc>
              <a:buNone/>
            </a:pPr>
            <a:r>
              <a:rPr lang="en-US" sz="1750" dirty="0">
                <a:solidFill>
                  <a:srgbClr val="E5E0DF"/>
                </a:solidFill>
                <a:latin typeface="Inter" pitchFamily="34" charset="0"/>
                <a:ea typeface="Inter" pitchFamily="34" charset="-122"/>
                <a:cs typeface="Inter" pitchFamily="34" charset="-120"/>
              </a:rPr>
              <a:t>المعهد العالي للعلوم التطبيقية والتكنولوجيا - قسم الشبكات ونظم التشغيل</a:t>
            </a:r>
            <a:endParaRPr lang="en-US" sz="1750" dirty="0"/>
          </a:p>
        </p:txBody>
      </p:sp>
      <p:sp>
        <p:nvSpPr>
          <p:cNvPr id="7" name="Rectangle 6">
            <a:extLst>
              <a:ext uri="{FF2B5EF4-FFF2-40B4-BE49-F238E27FC236}">
                <a16:creationId xmlns:a16="http://schemas.microsoft.com/office/drawing/2014/main" id="{DCABBD42-DF4F-5063-1395-8A88A0683635}"/>
              </a:ext>
            </a:extLst>
          </p:cNvPr>
          <p:cNvSpPr/>
          <p:nvPr/>
        </p:nvSpPr>
        <p:spPr>
          <a:xfrm>
            <a:off x="12418992" y="7516167"/>
            <a:ext cx="2120202" cy="643095"/>
          </a:xfrm>
          <a:prstGeom prst="rect">
            <a:avLst/>
          </a:prstGeom>
          <a:solidFill>
            <a:srgbClr val="272525"/>
          </a:solidFill>
          <a:ln>
            <a:solidFill>
              <a:srgbClr val="272525"/>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8166021" y="3973116"/>
            <a:ext cx="5670590" cy="708779"/>
          </a:xfrm>
          <a:prstGeom prst="rect">
            <a:avLst/>
          </a:prstGeom>
          <a:noFill/>
          <a:ln/>
        </p:spPr>
        <p:txBody>
          <a:bodyPr wrap="none" lIns="0" tIns="0" rIns="0" bIns="0" rtlCol="0" anchor="t"/>
          <a:lstStyle/>
          <a:p>
            <a:pPr marL="0" indent="0" algn="r" rtl="1">
              <a:lnSpc>
                <a:spcPts val="5550"/>
              </a:lnSpc>
              <a:buNone/>
            </a:pPr>
            <a:r>
              <a:rPr lang="en-US" sz="4450" b="1" dirty="0">
                <a:solidFill>
                  <a:srgbClr val="FFFFFF"/>
                </a:solidFill>
                <a:latin typeface="Inter Bold" pitchFamily="34" charset="0"/>
                <a:ea typeface="Inter Bold" pitchFamily="34" charset="-122"/>
                <a:cs typeface="Inter Bold" pitchFamily="34" charset="-120"/>
              </a:rPr>
              <a:t>مقدمة عامة</a:t>
            </a:r>
            <a:endParaRPr lang="en-US" sz="4450" dirty="0"/>
          </a:p>
        </p:txBody>
      </p:sp>
      <p:sp>
        <p:nvSpPr>
          <p:cNvPr id="4" name="Text 1"/>
          <p:cNvSpPr/>
          <p:nvPr/>
        </p:nvSpPr>
        <p:spPr>
          <a:xfrm>
            <a:off x="793790" y="5022056"/>
            <a:ext cx="13042821" cy="1088708"/>
          </a:xfrm>
          <a:prstGeom prst="rect">
            <a:avLst/>
          </a:prstGeom>
          <a:noFill/>
          <a:ln/>
        </p:spPr>
        <p:txBody>
          <a:bodyPr wrap="square" lIns="0" tIns="0" rIns="0" bIns="0" rtlCol="0" anchor="t"/>
          <a:lstStyle/>
          <a:p>
            <a:pPr marL="0" indent="0" algn="r" rtl="1">
              <a:lnSpc>
                <a:spcPts val="2850"/>
              </a:lnSpc>
              <a:buNone/>
            </a:pPr>
            <a:r>
              <a:rPr lang="en-US" sz="1750" dirty="0">
                <a:solidFill>
                  <a:srgbClr val="E5E0DF"/>
                </a:solidFill>
                <a:latin typeface="Inter" pitchFamily="34" charset="0"/>
                <a:ea typeface="Inter" pitchFamily="34" charset="-122"/>
                <a:cs typeface="Inter" pitchFamily="34" charset="-120"/>
              </a:rPr>
              <a:t>منذ مطلع القرن الحادي والعشرين، شهد الإنترنت تحولاً جذرياً ليصبح محتوى الفيديو الشكل المهيمن على حركة مرور الشبكة العالمية. من منصات البث المباشر والأفلام حسب الطلب إلى مؤتمرات الفيديو والتعليم عن بعد، أصبحت جودة تجربة المستخدم في استهلاك الوسائط المتعددة عاملاً حاسماً.</a:t>
            </a:r>
            <a:endParaRPr lang="en-US" sz="1750" dirty="0"/>
          </a:p>
        </p:txBody>
      </p:sp>
      <p:sp>
        <p:nvSpPr>
          <p:cNvPr id="5" name="Text 2"/>
          <p:cNvSpPr/>
          <p:nvPr/>
        </p:nvSpPr>
        <p:spPr>
          <a:xfrm>
            <a:off x="793790" y="6365915"/>
            <a:ext cx="13042821" cy="725805"/>
          </a:xfrm>
          <a:prstGeom prst="rect">
            <a:avLst/>
          </a:prstGeom>
          <a:noFill/>
          <a:ln/>
        </p:spPr>
        <p:txBody>
          <a:bodyPr wrap="square" lIns="0" tIns="0" rIns="0" bIns="0" rtlCol="0" anchor="t"/>
          <a:lstStyle/>
          <a:p>
            <a:pPr marL="0" indent="0" algn="r" rtl="1">
              <a:lnSpc>
                <a:spcPts val="2850"/>
              </a:lnSpc>
              <a:buNone/>
            </a:pPr>
            <a:r>
              <a:rPr lang="en-US" sz="1750" dirty="0">
                <a:solidFill>
                  <a:srgbClr val="E5E0DF"/>
                </a:solidFill>
                <a:latin typeface="Inter" pitchFamily="34" charset="0"/>
                <a:ea typeface="Inter" pitchFamily="34" charset="-122"/>
                <a:cs typeface="Inter" pitchFamily="34" charset="-120"/>
              </a:rPr>
              <a:t>إلا أن البنية التحتية التقليدية للويب، التي تعتمد بشكل أساسي على بروتوكول TCP، لم تُصمم في الأصل لتلبية متطلبات البث الفوري وعالي الجودة. هذا الأمر أدى إلى ظهور مشاكل متكررة مثل التأخير الملحوظ عند بدء تشغيل الفيديو (Latency)، والتقطيع المزعج أثناء المشاهدة (Buffering).</a:t>
            </a:r>
            <a:endParaRPr lang="en-US" sz="1750" dirty="0"/>
          </a:p>
        </p:txBody>
      </p:sp>
      <p:sp>
        <p:nvSpPr>
          <p:cNvPr id="6" name="Rectangle 5">
            <a:extLst>
              <a:ext uri="{FF2B5EF4-FFF2-40B4-BE49-F238E27FC236}">
                <a16:creationId xmlns:a16="http://schemas.microsoft.com/office/drawing/2014/main" id="{2BE7E826-86A0-7EEF-8B02-55D035D65A26}"/>
              </a:ext>
            </a:extLst>
          </p:cNvPr>
          <p:cNvSpPr/>
          <p:nvPr/>
        </p:nvSpPr>
        <p:spPr>
          <a:xfrm>
            <a:off x="12459987" y="7516167"/>
            <a:ext cx="2120202" cy="643095"/>
          </a:xfrm>
          <a:prstGeom prst="rect">
            <a:avLst/>
          </a:prstGeom>
          <a:solidFill>
            <a:srgbClr val="272525"/>
          </a:solidFill>
          <a:ln>
            <a:solidFill>
              <a:srgbClr val="272525"/>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166021" y="858083"/>
            <a:ext cx="5670590" cy="708779"/>
          </a:xfrm>
          <a:prstGeom prst="rect">
            <a:avLst/>
          </a:prstGeom>
          <a:noFill/>
          <a:ln/>
        </p:spPr>
        <p:txBody>
          <a:bodyPr wrap="none" lIns="0" tIns="0" rIns="0" bIns="0" rtlCol="0" anchor="t"/>
          <a:lstStyle/>
          <a:p>
            <a:pPr marL="0" indent="0" algn="r" rtl="1">
              <a:lnSpc>
                <a:spcPts val="5550"/>
              </a:lnSpc>
              <a:buNone/>
            </a:pPr>
            <a:r>
              <a:rPr lang="en-US" sz="4450" b="1" dirty="0">
                <a:solidFill>
                  <a:srgbClr val="FFFFFF"/>
                </a:solidFill>
                <a:latin typeface="Inter Bold" pitchFamily="34" charset="0"/>
                <a:ea typeface="Inter Bold" pitchFamily="34" charset="-122"/>
                <a:cs typeface="Inter Bold" pitchFamily="34" charset="-120"/>
              </a:rPr>
              <a:t>أهداف المشروع</a:t>
            </a:r>
            <a:endParaRPr lang="en-US" sz="4450" dirty="0"/>
          </a:p>
        </p:txBody>
      </p:sp>
      <p:sp>
        <p:nvSpPr>
          <p:cNvPr id="3" name="Shape 1"/>
          <p:cNvSpPr/>
          <p:nvPr/>
        </p:nvSpPr>
        <p:spPr>
          <a:xfrm>
            <a:off x="7428667" y="2360652"/>
            <a:ext cx="6407944" cy="2403396"/>
          </a:xfrm>
          <a:prstGeom prst="roundRect">
            <a:avLst>
              <a:gd name="adj" fmla="val 6087"/>
            </a:avLst>
          </a:prstGeom>
          <a:solidFill>
            <a:srgbClr val="272525"/>
          </a:solidFill>
          <a:ln/>
        </p:spPr>
      </p:sp>
      <p:sp>
        <p:nvSpPr>
          <p:cNvPr id="4" name="Shape 2"/>
          <p:cNvSpPr/>
          <p:nvPr/>
        </p:nvSpPr>
        <p:spPr>
          <a:xfrm>
            <a:off x="7428667" y="2330172"/>
            <a:ext cx="6407944" cy="121920"/>
          </a:xfrm>
          <a:prstGeom prst="roundRect">
            <a:avLst>
              <a:gd name="adj" fmla="val 78139"/>
            </a:avLst>
          </a:prstGeom>
          <a:solidFill>
            <a:srgbClr val="2B0AFF"/>
          </a:solidFill>
          <a:ln/>
        </p:spPr>
      </p:sp>
      <p:sp>
        <p:nvSpPr>
          <p:cNvPr id="5" name="Shape 3"/>
          <p:cNvSpPr/>
          <p:nvPr/>
        </p:nvSpPr>
        <p:spPr>
          <a:xfrm>
            <a:off x="10292417" y="2020491"/>
            <a:ext cx="680442" cy="680442"/>
          </a:xfrm>
          <a:prstGeom prst="roundRect">
            <a:avLst>
              <a:gd name="adj" fmla="val 134383"/>
            </a:avLst>
          </a:prstGeom>
          <a:solidFill>
            <a:srgbClr val="2B0AFF"/>
          </a:solidFill>
          <a:ln/>
        </p:spPr>
      </p:sp>
      <p:sp>
        <p:nvSpPr>
          <p:cNvPr id="6" name="Text 4"/>
          <p:cNvSpPr/>
          <p:nvPr/>
        </p:nvSpPr>
        <p:spPr>
          <a:xfrm>
            <a:off x="10496610" y="2190631"/>
            <a:ext cx="272177" cy="340162"/>
          </a:xfrm>
          <a:prstGeom prst="rect">
            <a:avLst/>
          </a:prstGeom>
          <a:noFill/>
          <a:ln/>
        </p:spPr>
        <p:txBody>
          <a:bodyPr wrap="none" lIns="0" tIns="0" rIns="0" bIns="0" rtlCol="0" anchor="t"/>
          <a:lstStyle/>
          <a:p>
            <a:pPr marL="0" indent="0" algn="r" rtl="1">
              <a:lnSpc>
                <a:spcPts val="3400"/>
              </a:lnSpc>
              <a:buNone/>
            </a:pPr>
            <a:r>
              <a:rPr lang="en-US" sz="2100" b="1" dirty="0">
                <a:solidFill>
                  <a:srgbClr val="FFFFFF"/>
                </a:solidFill>
                <a:latin typeface="Inter Bold" pitchFamily="34" charset="0"/>
                <a:ea typeface="Inter Bold" pitchFamily="34" charset="-122"/>
                <a:cs typeface="Inter Bold" pitchFamily="34" charset="-120"/>
              </a:rPr>
              <a:t>1</a:t>
            </a:r>
            <a:endParaRPr lang="en-US" sz="2100" dirty="0"/>
          </a:p>
        </p:txBody>
      </p:sp>
      <p:sp>
        <p:nvSpPr>
          <p:cNvPr id="7" name="Text 5"/>
          <p:cNvSpPr/>
          <p:nvPr/>
        </p:nvSpPr>
        <p:spPr>
          <a:xfrm>
            <a:off x="10744081" y="2927628"/>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E0DF"/>
                </a:solidFill>
                <a:latin typeface="Inter Bold" pitchFamily="34" charset="0"/>
                <a:ea typeface="Inter Bold" pitchFamily="34" charset="-122"/>
                <a:cs typeface="Inter Bold" pitchFamily="34" charset="-120"/>
              </a:rPr>
              <a:t>بناء بيئة تطوير متكاملة</a:t>
            </a:r>
            <a:endParaRPr lang="en-US" sz="2200" dirty="0"/>
          </a:p>
        </p:txBody>
      </p:sp>
      <p:sp>
        <p:nvSpPr>
          <p:cNvPr id="8" name="Text 6"/>
          <p:cNvSpPr/>
          <p:nvPr/>
        </p:nvSpPr>
        <p:spPr>
          <a:xfrm>
            <a:off x="7685961" y="3418046"/>
            <a:ext cx="5893356" cy="725805"/>
          </a:xfrm>
          <a:prstGeom prst="rect">
            <a:avLst/>
          </a:prstGeom>
          <a:noFill/>
          <a:ln/>
        </p:spPr>
        <p:txBody>
          <a:bodyPr wrap="square" lIns="0" tIns="0" rIns="0" bIns="0" rtlCol="0" anchor="t"/>
          <a:lstStyle/>
          <a:p>
            <a:pPr marL="0" indent="0" algn="r" rtl="1">
              <a:lnSpc>
                <a:spcPts val="2850"/>
              </a:lnSpc>
              <a:buNone/>
            </a:pPr>
            <a:r>
              <a:rPr lang="en-US" sz="1750" dirty="0">
                <a:solidFill>
                  <a:srgbClr val="E5E0DF"/>
                </a:solidFill>
                <a:latin typeface="Inter" pitchFamily="34" charset="0"/>
                <a:ea typeface="Inter" pitchFamily="34" charset="-122"/>
                <a:cs typeface="Inter" pitchFamily="34" charset="-120"/>
              </a:rPr>
              <a:t>إنشاء بيئة تطوير قادرة على دعم وتشغيل تطبيق ويب يعتمد بشكل أساسي على اتصالات QUIC وHTTP/3.</a:t>
            </a:r>
            <a:endParaRPr lang="en-US" sz="1750" dirty="0"/>
          </a:p>
        </p:txBody>
      </p:sp>
      <p:sp>
        <p:nvSpPr>
          <p:cNvPr id="9" name="Shape 7"/>
          <p:cNvSpPr/>
          <p:nvPr/>
        </p:nvSpPr>
        <p:spPr>
          <a:xfrm>
            <a:off x="793790" y="2360652"/>
            <a:ext cx="6408063" cy="2403396"/>
          </a:xfrm>
          <a:prstGeom prst="roundRect">
            <a:avLst>
              <a:gd name="adj" fmla="val 6087"/>
            </a:avLst>
          </a:prstGeom>
          <a:solidFill>
            <a:srgbClr val="272525"/>
          </a:solidFill>
          <a:ln/>
        </p:spPr>
      </p:sp>
      <p:sp>
        <p:nvSpPr>
          <p:cNvPr id="10" name="Shape 8"/>
          <p:cNvSpPr/>
          <p:nvPr/>
        </p:nvSpPr>
        <p:spPr>
          <a:xfrm>
            <a:off x="793790" y="2330172"/>
            <a:ext cx="6408063" cy="121920"/>
          </a:xfrm>
          <a:prstGeom prst="roundRect">
            <a:avLst>
              <a:gd name="adj" fmla="val 78139"/>
            </a:avLst>
          </a:prstGeom>
          <a:solidFill>
            <a:srgbClr val="2B0AFF"/>
          </a:solidFill>
          <a:ln/>
        </p:spPr>
      </p:sp>
      <p:sp>
        <p:nvSpPr>
          <p:cNvPr id="11" name="Shape 9"/>
          <p:cNvSpPr/>
          <p:nvPr/>
        </p:nvSpPr>
        <p:spPr>
          <a:xfrm>
            <a:off x="3657540" y="2020491"/>
            <a:ext cx="680442" cy="680442"/>
          </a:xfrm>
          <a:prstGeom prst="roundRect">
            <a:avLst>
              <a:gd name="adj" fmla="val 134383"/>
            </a:avLst>
          </a:prstGeom>
          <a:solidFill>
            <a:srgbClr val="2B0AFF"/>
          </a:solidFill>
          <a:ln/>
        </p:spPr>
      </p:sp>
      <p:sp>
        <p:nvSpPr>
          <p:cNvPr id="12" name="Text 10"/>
          <p:cNvSpPr/>
          <p:nvPr/>
        </p:nvSpPr>
        <p:spPr>
          <a:xfrm>
            <a:off x="3861733" y="2190631"/>
            <a:ext cx="272177" cy="340162"/>
          </a:xfrm>
          <a:prstGeom prst="rect">
            <a:avLst/>
          </a:prstGeom>
          <a:noFill/>
          <a:ln/>
        </p:spPr>
        <p:txBody>
          <a:bodyPr wrap="none" lIns="0" tIns="0" rIns="0" bIns="0" rtlCol="0" anchor="t"/>
          <a:lstStyle/>
          <a:p>
            <a:pPr marL="0" indent="0" algn="r" rtl="1">
              <a:lnSpc>
                <a:spcPts val="3400"/>
              </a:lnSpc>
              <a:buNone/>
            </a:pPr>
            <a:r>
              <a:rPr lang="en-US" sz="2100" b="1" dirty="0">
                <a:solidFill>
                  <a:srgbClr val="FFFFFF"/>
                </a:solidFill>
                <a:latin typeface="Inter Bold" pitchFamily="34" charset="0"/>
                <a:ea typeface="Inter Bold" pitchFamily="34" charset="-122"/>
                <a:cs typeface="Inter Bold" pitchFamily="34" charset="-120"/>
              </a:rPr>
              <a:t>2</a:t>
            </a:r>
            <a:endParaRPr lang="en-US" sz="2100" dirty="0"/>
          </a:p>
        </p:txBody>
      </p:sp>
      <p:sp>
        <p:nvSpPr>
          <p:cNvPr id="13" name="Text 11"/>
          <p:cNvSpPr/>
          <p:nvPr/>
        </p:nvSpPr>
        <p:spPr>
          <a:xfrm>
            <a:off x="4109323" y="2927628"/>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E0DF"/>
                </a:solidFill>
                <a:latin typeface="Inter Bold" pitchFamily="34" charset="0"/>
                <a:ea typeface="Inter Bold" pitchFamily="34" charset="-122"/>
                <a:cs typeface="Inter Bold" pitchFamily="34" charset="-120"/>
              </a:rPr>
              <a:t>تطبيق آلية بث فعالة</a:t>
            </a:r>
            <a:endParaRPr lang="en-US" sz="2200" dirty="0"/>
          </a:p>
        </p:txBody>
      </p:sp>
      <p:sp>
        <p:nvSpPr>
          <p:cNvPr id="14" name="Text 12"/>
          <p:cNvSpPr/>
          <p:nvPr/>
        </p:nvSpPr>
        <p:spPr>
          <a:xfrm>
            <a:off x="1051084" y="3418046"/>
            <a:ext cx="5893475" cy="1088708"/>
          </a:xfrm>
          <a:prstGeom prst="rect">
            <a:avLst/>
          </a:prstGeom>
          <a:noFill/>
          <a:ln/>
        </p:spPr>
        <p:txBody>
          <a:bodyPr wrap="square" lIns="0" tIns="0" rIns="0" bIns="0" rtlCol="0" anchor="t"/>
          <a:lstStyle/>
          <a:p>
            <a:pPr marL="0" indent="0" algn="r" rtl="1">
              <a:lnSpc>
                <a:spcPts val="2850"/>
              </a:lnSpc>
              <a:buNone/>
            </a:pPr>
            <a:r>
              <a:rPr lang="en-US" sz="1750" dirty="0">
                <a:solidFill>
                  <a:srgbClr val="E5E0DF"/>
                </a:solidFill>
                <a:latin typeface="Inter" pitchFamily="34" charset="0"/>
                <a:ea typeface="Inter" pitchFamily="34" charset="-122"/>
                <a:cs typeface="Inter" pitchFamily="34" charset="-120"/>
              </a:rPr>
              <a:t>تطبيق بث بمعدل بت متكيف (Adaptive Bitrate Streaming) باستخدام تقنية HLS لضمان تجربة مشاهدة سلسة تتجاوب ديناميكياً مع ظروف الشبكة المتغيرة.</a:t>
            </a:r>
            <a:endParaRPr lang="en-US" sz="1750" dirty="0"/>
          </a:p>
        </p:txBody>
      </p:sp>
      <p:sp>
        <p:nvSpPr>
          <p:cNvPr id="15" name="Shape 13"/>
          <p:cNvSpPr/>
          <p:nvPr/>
        </p:nvSpPr>
        <p:spPr>
          <a:xfrm>
            <a:off x="7428667" y="5331023"/>
            <a:ext cx="6407944" cy="2040493"/>
          </a:xfrm>
          <a:prstGeom prst="roundRect">
            <a:avLst>
              <a:gd name="adj" fmla="val 7170"/>
            </a:avLst>
          </a:prstGeom>
          <a:solidFill>
            <a:srgbClr val="272525"/>
          </a:solidFill>
          <a:ln/>
        </p:spPr>
      </p:sp>
      <p:sp>
        <p:nvSpPr>
          <p:cNvPr id="16" name="Shape 14"/>
          <p:cNvSpPr/>
          <p:nvPr/>
        </p:nvSpPr>
        <p:spPr>
          <a:xfrm>
            <a:off x="7428667" y="5300543"/>
            <a:ext cx="6407944" cy="121920"/>
          </a:xfrm>
          <a:prstGeom prst="roundRect">
            <a:avLst>
              <a:gd name="adj" fmla="val 78139"/>
            </a:avLst>
          </a:prstGeom>
          <a:solidFill>
            <a:srgbClr val="2B0AFF"/>
          </a:solidFill>
          <a:ln/>
        </p:spPr>
      </p:sp>
      <p:sp>
        <p:nvSpPr>
          <p:cNvPr id="17" name="Shape 15"/>
          <p:cNvSpPr/>
          <p:nvPr/>
        </p:nvSpPr>
        <p:spPr>
          <a:xfrm>
            <a:off x="10292417" y="4990862"/>
            <a:ext cx="680442" cy="680442"/>
          </a:xfrm>
          <a:prstGeom prst="roundRect">
            <a:avLst>
              <a:gd name="adj" fmla="val 134383"/>
            </a:avLst>
          </a:prstGeom>
          <a:solidFill>
            <a:srgbClr val="2B0AFF"/>
          </a:solidFill>
          <a:ln/>
        </p:spPr>
      </p:sp>
      <p:sp>
        <p:nvSpPr>
          <p:cNvPr id="18" name="Text 16"/>
          <p:cNvSpPr/>
          <p:nvPr/>
        </p:nvSpPr>
        <p:spPr>
          <a:xfrm>
            <a:off x="10496610" y="5161002"/>
            <a:ext cx="272177" cy="340162"/>
          </a:xfrm>
          <a:prstGeom prst="rect">
            <a:avLst/>
          </a:prstGeom>
          <a:noFill/>
          <a:ln/>
        </p:spPr>
        <p:txBody>
          <a:bodyPr wrap="none" lIns="0" tIns="0" rIns="0" bIns="0" rtlCol="0" anchor="t"/>
          <a:lstStyle/>
          <a:p>
            <a:pPr marL="0" indent="0" algn="r" rtl="1">
              <a:lnSpc>
                <a:spcPts val="3400"/>
              </a:lnSpc>
              <a:buNone/>
            </a:pPr>
            <a:r>
              <a:rPr lang="en-US" sz="2100" b="1" dirty="0">
                <a:solidFill>
                  <a:srgbClr val="FFFFFF"/>
                </a:solidFill>
                <a:latin typeface="Inter Bold" pitchFamily="34" charset="0"/>
                <a:ea typeface="Inter Bold" pitchFamily="34" charset="-122"/>
                <a:cs typeface="Inter Bold" pitchFamily="34" charset="-120"/>
              </a:rPr>
              <a:t>3</a:t>
            </a:r>
            <a:endParaRPr lang="en-US" sz="2100" dirty="0"/>
          </a:p>
        </p:txBody>
      </p:sp>
      <p:sp>
        <p:nvSpPr>
          <p:cNvPr id="19" name="Text 17"/>
          <p:cNvSpPr/>
          <p:nvPr/>
        </p:nvSpPr>
        <p:spPr>
          <a:xfrm>
            <a:off x="10725864" y="5897999"/>
            <a:ext cx="2853452"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E0DF"/>
                </a:solidFill>
                <a:latin typeface="Inter Bold" pitchFamily="34" charset="0"/>
                <a:ea typeface="Inter Bold" pitchFamily="34" charset="-122"/>
                <a:cs typeface="Inter Bold" pitchFamily="34" charset="-120"/>
              </a:rPr>
              <a:t>تطوير منظومة أمان شاملة</a:t>
            </a:r>
            <a:endParaRPr lang="en-US" sz="2200" dirty="0"/>
          </a:p>
        </p:txBody>
      </p:sp>
      <p:sp>
        <p:nvSpPr>
          <p:cNvPr id="20" name="Text 18"/>
          <p:cNvSpPr/>
          <p:nvPr/>
        </p:nvSpPr>
        <p:spPr>
          <a:xfrm>
            <a:off x="7685961" y="6388417"/>
            <a:ext cx="5893356" cy="725805"/>
          </a:xfrm>
          <a:prstGeom prst="rect">
            <a:avLst/>
          </a:prstGeom>
          <a:noFill/>
          <a:ln/>
        </p:spPr>
        <p:txBody>
          <a:bodyPr wrap="square" lIns="0" tIns="0" rIns="0" bIns="0" rtlCol="0" anchor="t"/>
          <a:lstStyle/>
          <a:p>
            <a:pPr marL="0" indent="0" algn="r" rtl="1">
              <a:lnSpc>
                <a:spcPts val="2850"/>
              </a:lnSpc>
              <a:buNone/>
            </a:pPr>
            <a:r>
              <a:rPr lang="en-US" sz="1750" dirty="0">
                <a:solidFill>
                  <a:srgbClr val="E5E0DF"/>
                </a:solidFill>
                <a:latin typeface="Inter" pitchFamily="34" charset="0"/>
                <a:ea typeface="Inter" pitchFamily="34" charset="-122"/>
                <a:cs typeface="Inter" pitchFamily="34" charset="-120"/>
              </a:rPr>
              <a:t>حماية المحتوى وخصوصية المستخدمين من خلال تأمين بيانات الاعتماد وتأمين جلسات الاستخدام باستخدام JWT.</a:t>
            </a:r>
            <a:endParaRPr lang="en-US" sz="1750" dirty="0"/>
          </a:p>
        </p:txBody>
      </p:sp>
      <p:sp>
        <p:nvSpPr>
          <p:cNvPr id="21" name="Shape 19"/>
          <p:cNvSpPr/>
          <p:nvPr/>
        </p:nvSpPr>
        <p:spPr>
          <a:xfrm>
            <a:off x="793790" y="5331023"/>
            <a:ext cx="6408063" cy="2040493"/>
          </a:xfrm>
          <a:prstGeom prst="roundRect">
            <a:avLst>
              <a:gd name="adj" fmla="val 7170"/>
            </a:avLst>
          </a:prstGeom>
          <a:solidFill>
            <a:srgbClr val="272525"/>
          </a:solidFill>
          <a:ln/>
        </p:spPr>
      </p:sp>
      <p:sp>
        <p:nvSpPr>
          <p:cNvPr id="22" name="Shape 20"/>
          <p:cNvSpPr/>
          <p:nvPr/>
        </p:nvSpPr>
        <p:spPr>
          <a:xfrm>
            <a:off x="793790" y="5300543"/>
            <a:ext cx="6408063" cy="121920"/>
          </a:xfrm>
          <a:prstGeom prst="roundRect">
            <a:avLst>
              <a:gd name="adj" fmla="val 78139"/>
            </a:avLst>
          </a:prstGeom>
          <a:solidFill>
            <a:srgbClr val="2B0AFF"/>
          </a:solidFill>
          <a:ln/>
        </p:spPr>
      </p:sp>
      <p:sp>
        <p:nvSpPr>
          <p:cNvPr id="23" name="Shape 21"/>
          <p:cNvSpPr/>
          <p:nvPr/>
        </p:nvSpPr>
        <p:spPr>
          <a:xfrm>
            <a:off x="3657540" y="4990862"/>
            <a:ext cx="680442" cy="680442"/>
          </a:xfrm>
          <a:prstGeom prst="roundRect">
            <a:avLst>
              <a:gd name="adj" fmla="val 134383"/>
            </a:avLst>
          </a:prstGeom>
          <a:solidFill>
            <a:srgbClr val="2B0AFF"/>
          </a:solidFill>
          <a:ln/>
        </p:spPr>
      </p:sp>
      <p:sp>
        <p:nvSpPr>
          <p:cNvPr id="24" name="Text 22"/>
          <p:cNvSpPr/>
          <p:nvPr/>
        </p:nvSpPr>
        <p:spPr>
          <a:xfrm>
            <a:off x="3861733" y="5161002"/>
            <a:ext cx="272177" cy="340162"/>
          </a:xfrm>
          <a:prstGeom prst="rect">
            <a:avLst/>
          </a:prstGeom>
          <a:noFill/>
          <a:ln/>
        </p:spPr>
        <p:txBody>
          <a:bodyPr wrap="none" lIns="0" tIns="0" rIns="0" bIns="0" rtlCol="0" anchor="t"/>
          <a:lstStyle/>
          <a:p>
            <a:pPr marL="0" indent="0" algn="r" rtl="1">
              <a:lnSpc>
                <a:spcPts val="3400"/>
              </a:lnSpc>
              <a:buNone/>
            </a:pPr>
            <a:r>
              <a:rPr lang="en-US" sz="2100" b="1" dirty="0">
                <a:solidFill>
                  <a:srgbClr val="FFFFFF"/>
                </a:solidFill>
                <a:latin typeface="Inter Bold" pitchFamily="34" charset="0"/>
                <a:ea typeface="Inter Bold" pitchFamily="34" charset="-122"/>
                <a:cs typeface="Inter Bold" pitchFamily="34" charset="-120"/>
              </a:rPr>
              <a:t>4</a:t>
            </a:r>
            <a:endParaRPr lang="en-US" sz="2100" dirty="0"/>
          </a:p>
        </p:txBody>
      </p:sp>
      <p:sp>
        <p:nvSpPr>
          <p:cNvPr id="25" name="Text 23"/>
          <p:cNvSpPr/>
          <p:nvPr/>
        </p:nvSpPr>
        <p:spPr>
          <a:xfrm>
            <a:off x="4109323" y="5897999"/>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E0DF"/>
                </a:solidFill>
                <a:latin typeface="Inter Bold" pitchFamily="34" charset="0"/>
                <a:ea typeface="Inter Bold" pitchFamily="34" charset="-122"/>
                <a:cs typeface="Inter Bold" pitchFamily="34" charset="-120"/>
              </a:rPr>
              <a:t>اختبار وتقييم الأداء</a:t>
            </a:r>
            <a:endParaRPr lang="en-US" sz="2200" dirty="0"/>
          </a:p>
        </p:txBody>
      </p:sp>
      <p:sp>
        <p:nvSpPr>
          <p:cNvPr id="26" name="Text 24"/>
          <p:cNvSpPr/>
          <p:nvPr/>
        </p:nvSpPr>
        <p:spPr>
          <a:xfrm>
            <a:off x="1051084" y="6388417"/>
            <a:ext cx="5893475" cy="725805"/>
          </a:xfrm>
          <a:prstGeom prst="rect">
            <a:avLst/>
          </a:prstGeom>
          <a:noFill/>
          <a:ln/>
        </p:spPr>
        <p:txBody>
          <a:bodyPr wrap="square" lIns="0" tIns="0" rIns="0" bIns="0" rtlCol="0" anchor="t"/>
          <a:lstStyle/>
          <a:p>
            <a:pPr marL="0" indent="0" algn="r" rtl="1">
              <a:lnSpc>
                <a:spcPts val="2850"/>
              </a:lnSpc>
              <a:buNone/>
            </a:pPr>
            <a:r>
              <a:rPr lang="en-US" sz="1750" dirty="0">
                <a:solidFill>
                  <a:srgbClr val="E5E0DF"/>
                </a:solidFill>
                <a:latin typeface="Inter" pitchFamily="34" charset="0"/>
                <a:ea typeface="Inter" pitchFamily="34" charset="-122"/>
                <a:cs typeface="Inter" pitchFamily="34" charset="-120"/>
              </a:rPr>
              <a:t>إجراء اختبارات دقيقة للتأكد من أن جميع المكونات تعمل بشكل متكامل وإثبات فعالية التقنيات المستخدمة.</a:t>
            </a:r>
            <a:endParaRPr lang="en-US" sz="1750" dirty="0"/>
          </a:p>
        </p:txBody>
      </p:sp>
      <p:sp>
        <p:nvSpPr>
          <p:cNvPr id="27" name="Rectangle 26">
            <a:extLst>
              <a:ext uri="{FF2B5EF4-FFF2-40B4-BE49-F238E27FC236}">
                <a16:creationId xmlns:a16="http://schemas.microsoft.com/office/drawing/2014/main" id="{E3C82331-8E26-D1DE-88AF-595592E70475}"/>
              </a:ext>
            </a:extLst>
          </p:cNvPr>
          <p:cNvSpPr/>
          <p:nvPr/>
        </p:nvSpPr>
        <p:spPr>
          <a:xfrm>
            <a:off x="12429812" y="7525504"/>
            <a:ext cx="2120202" cy="643095"/>
          </a:xfrm>
          <a:prstGeom prst="rect">
            <a:avLst/>
          </a:prstGeom>
          <a:solidFill>
            <a:srgbClr val="272525"/>
          </a:solidFill>
          <a:ln>
            <a:solidFill>
              <a:srgbClr val="272525"/>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166021" y="1283375"/>
            <a:ext cx="5670590" cy="708779"/>
          </a:xfrm>
          <a:prstGeom prst="rect">
            <a:avLst/>
          </a:prstGeom>
          <a:noFill/>
          <a:ln/>
        </p:spPr>
        <p:txBody>
          <a:bodyPr wrap="none" lIns="0" tIns="0" rIns="0" bIns="0" rtlCol="0" anchor="t"/>
          <a:lstStyle/>
          <a:p>
            <a:pPr marL="0" indent="0" algn="r" rtl="1">
              <a:lnSpc>
                <a:spcPts val="5550"/>
              </a:lnSpc>
              <a:buNone/>
            </a:pPr>
            <a:r>
              <a:rPr lang="en-US" sz="4450" b="1" dirty="0">
                <a:solidFill>
                  <a:srgbClr val="FFFFFF"/>
                </a:solidFill>
                <a:latin typeface="Inter Bold" pitchFamily="34" charset="0"/>
                <a:ea typeface="Inter Bold" pitchFamily="34" charset="-122"/>
                <a:cs typeface="Inter Bold" pitchFamily="34" charset="-120"/>
              </a:rPr>
              <a:t>المتطلبات الوظيفية</a:t>
            </a:r>
            <a:endParaRPr lang="en-US" sz="4450" dirty="0"/>
          </a:p>
        </p:txBody>
      </p:sp>
      <p:sp>
        <p:nvSpPr>
          <p:cNvPr id="3" name="Shape 1"/>
          <p:cNvSpPr/>
          <p:nvPr/>
        </p:nvSpPr>
        <p:spPr>
          <a:xfrm>
            <a:off x="9640252" y="2445782"/>
            <a:ext cx="4196358" cy="4500443"/>
          </a:xfrm>
          <a:prstGeom prst="roundRect">
            <a:avLst>
              <a:gd name="adj" fmla="val 2270"/>
            </a:avLst>
          </a:prstGeom>
          <a:solidFill>
            <a:srgbClr val="272525"/>
          </a:solidFill>
          <a:ln w="30480">
            <a:solidFill>
              <a:srgbClr val="2A1999"/>
            </a:solidFill>
            <a:prstDash val="solid"/>
          </a:ln>
        </p:spPr>
      </p:sp>
      <p:sp>
        <p:nvSpPr>
          <p:cNvPr id="4" name="Text 2"/>
          <p:cNvSpPr/>
          <p:nvPr/>
        </p:nvSpPr>
        <p:spPr>
          <a:xfrm>
            <a:off x="9897547" y="2703076"/>
            <a:ext cx="3681770" cy="708660"/>
          </a:xfrm>
          <a:prstGeom prst="rect">
            <a:avLst/>
          </a:prstGeom>
          <a:noFill/>
          <a:ln/>
        </p:spPr>
        <p:txBody>
          <a:bodyPr wrap="square" lIns="0" tIns="0" rIns="0" bIns="0" rtlCol="0" anchor="t"/>
          <a:lstStyle/>
          <a:p>
            <a:pPr marL="0" indent="0" algn="r" rtl="1">
              <a:lnSpc>
                <a:spcPts val="2750"/>
              </a:lnSpc>
              <a:buNone/>
            </a:pPr>
            <a:r>
              <a:rPr lang="en-US" sz="2200" b="1" dirty="0">
                <a:solidFill>
                  <a:srgbClr val="E5E0DF"/>
                </a:solidFill>
                <a:latin typeface="Inter Bold" pitchFamily="34" charset="0"/>
                <a:ea typeface="Inter Bold" pitchFamily="34" charset="-122"/>
                <a:cs typeface="Inter Bold" pitchFamily="34" charset="-120"/>
              </a:rPr>
              <a:t>إدارة المستخدمين (User Management)</a:t>
            </a:r>
            <a:endParaRPr lang="en-US" sz="2200" dirty="0"/>
          </a:p>
        </p:txBody>
      </p:sp>
      <p:sp>
        <p:nvSpPr>
          <p:cNvPr id="5" name="Text 3"/>
          <p:cNvSpPr/>
          <p:nvPr/>
        </p:nvSpPr>
        <p:spPr>
          <a:xfrm>
            <a:off x="9897547" y="3547824"/>
            <a:ext cx="3681770"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E5E0DF"/>
                </a:solidFill>
                <a:latin typeface="Inter" pitchFamily="34" charset="0"/>
                <a:ea typeface="Inter" pitchFamily="34" charset="-122"/>
                <a:cs typeface="Inter" pitchFamily="34" charset="-120"/>
              </a:rPr>
              <a:t>إنشاء حساب جديد عن طريق توفير اسم مستخدم وكلمة مرور فريدين</a:t>
            </a:r>
            <a:endParaRPr lang="en-US" sz="1750" dirty="0"/>
          </a:p>
        </p:txBody>
      </p:sp>
      <p:sp>
        <p:nvSpPr>
          <p:cNvPr id="6" name="Text 4"/>
          <p:cNvSpPr/>
          <p:nvPr/>
        </p:nvSpPr>
        <p:spPr>
          <a:xfrm>
            <a:off x="9897547" y="4352925"/>
            <a:ext cx="3681770"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E5E0DF"/>
                </a:solidFill>
                <a:latin typeface="Inter" pitchFamily="34" charset="0"/>
                <a:ea typeface="Inter" pitchFamily="34" charset="-122"/>
                <a:cs typeface="Inter" pitchFamily="34" charset="-120"/>
              </a:rPr>
              <a:t>توفير واجهة لتسجيل دخول المستخدمين الحاليين</a:t>
            </a:r>
            <a:endParaRPr lang="en-US" sz="1750" dirty="0"/>
          </a:p>
        </p:txBody>
      </p:sp>
      <p:sp>
        <p:nvSpPr>
          <p:cNvPr id="7" name="Text 5"/>
          <p:cNvSpPr/>
          <p:nvPr/>
        </p:nvSpPr>
        <p:spPr>
          <a:xfrm>
            <a:off x="9897547" y="5158026"/>
            <a:ext cx="3681770" cy="362903"/>
          </a:xfrm>
          <a:prstGeom prst="rect">
            <a:avLst/>
          </a:prstGeom>
          <a:noFill/>
          <a:ln/>
        </p:spPr>
        <p:txBody>
          <a:bodyPr wrap="none" lIns="0" tIns="0" rIns="0" bIns="0" rtlCol="0" anchor="t"/>
          <a:lstStyle/>
          <a:p>
            <a:pPr marL="342900" indent="-342900" algn="r" rtl="1">
              <a:lnSpc>
                <a:spcPts val="2850"/>
              </a:lnSpc>
              <a:buSzPct val="100000"/>
              <a:buChar char="•"/>
            </a:pPr>
            <a:r>
              <a:rPr lang="en-US" sz="1750" dirty="0">
                <a:solidFill>
                  <a:srgbClr val="E5E0DF"/>
                </a:solidFill>
                <a:latin typeface="Inter" pitchFamily="34" charset="0"/>
                <a:ea typeface="Inter" pitchFamily="34" charset="-122"/>
                <a:cs typeface="Inter" pitchFamily="34" charset="-120"/>
              </a:rPr>
              <a:t>التحقق من صحة بيانات الدخول</a:t>
            </a:r>
            <a:endParaRPr lang="en-US" sz="1750" dirty="0"/>
          </a:p>
        </p:txBody>
      </p:sp>
      <p:sp>
        <p:nvSpPr>
          <p:cNvPr id="8" name="Text 6"/>
          <p:cNvSpPr/>
          <p:nvPr/>
        </p:nvSpPr>
        <p:spPr>
          <a:xfrm>
            <a:off x="9897547" y="5600224"/>
            <a:ext cx="3681770"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E5E0DF"/>
                </a:solidFill>
                <a:latin typeface="Inter" pitchFamily="34" charset="0"/>
                <a:ea typeface="Inter" pitchFamily="34" charset="-122"/>
                <a:cs typeface="Inter" pitchFamily="34" charset="-120"/>
              </a:rPr>
              <a:t>منع إنشاء حسابات بأسماء مستخدمين مكررة</a:t>
            </a:r>
            <a:endParaRPr lang="en-US" sz="1750" dirty="0"/>
          </a:p>
        </p:txBody>
      </p:sp>
      <p:sp>
        <p:nvSpPr>
          <p:cNvPr id="9" name="Shape 7"/>
          <p:cNvSpPr/>
          <p:nvPr/>
        </p:nvSpPr>
        <p:spPr>
          <a:xfrm>
            <a:off x="5217081" y="2445782"/>
            <a:ext cx="4196358" cy="4500443"/>
          </a:xfrm>
          <a:prstGeom prst="roundRect">
            <a:avLst>
              <a:gd name="adj" fmla="val 2270"/>
            </a:avLst>
          </a:prstGeom>
          <a:solidFill>
            <a:srgbClr val="272525"/>
          </a:solidFill>
          <a:ln w="30480">
            <a:solidFill>
              <a:srgbClr val="2A1999"/>
            </a:solidFill>
            <a:prstDash val="solid"/>
          </a:ln>
        </p:spPr>
      </p:sp>
      <p:sp>
        <p:nvSpPr>
          <p:cNvPr id="10" name="Text 8"/>
          <p:cNvSpPr/>
          <p:nvPr/>
        </p:nvSpPr>
        <p:spPr>
          <a:xfrm>
            <a:off x="6156127" y="2703076"/>
            <a:ext cx="3000018"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E0DF"/>
                </a:solidFill>
                <a:latin typeface="Inter Bold" pitchFamily="34" charset="0"/>
                <a:ea typeface="Inter Bold" pitchFamily="34" charset="-122"/>
                <a:cs typeface="Inter Bold" pitchFamily="34" charset="-120"/>
              </a:rPr>
              <a:t>التحكم بالوصول والمصادقة</a:t>
            </a:r>
            <a:endParaRPr lang="en-US" sz="2200" dirty="0"/>
          </a:p>
        </p:txBody>
      </p:sp>
      <p:sp>
        <p:nvSpPr>
          <p:cNvPr id="11" name="Text 9"/>
          <p:cNvSpPr/>
          <p:nvPr/>
        </p:nvSpPr>
        <p:spPr>
          <a:xfrm>
            <a:off x="5474375" y="3193494"/>
            <a:ext cx="3681770"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E5E0DF"/>
                </a:solidFill>
                <a:latin typeface="Inter" pitchFamily="34" charset="0"/>
                <a:ea typeface="Inter" pitchFamily="34" charset="-122"/>
                <a:cs typeface="Inter" pitchFamily="34" charset="-120"/>
              </a:rPr>
              <a:t>إصدار توكن مصادقة (JWT) للمستخدم بعد تسجيل الدخول بنجاح</a:t>
            </a:r>
            <a:endParaRPr lang="en-US" sz="1750" dirty="0"/>
          </a:p>
        </p:txBody>
      </p:sp>
      <p:sp>
        <p:nvSpPr>
          <p:cNvPr id="12" name="Text 10"/>
          <p:cNvSpPr/>
          <p:nvPr/>
        </p:nvSpPr>
        <p:spPr>
          <a:xfrm>
            <a:off x="5474375" y="3998595"/>
            <a:ext cx="3681770" cy="1088708"/>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E5E0DF"/>
                </a:solidFill>
                <a:latin typeface="Inter" pitchFamily="34" charset="0"/>
                <a:ea typeface="Inter" pitchFamily="34" charset="-122"/>
                <a:cs typeface="Inter" pitchFamily="34" charset="-120"/>
              </a:rPr>
              <a:t>قصر الوصول إلى محتوى الفيديو على المستخدمين الذين يمتلكون توكن مصادقة صالحاً</a:t>
            </a:r>
            <a:endParaRPr lang="en-US" sz="1750" dirty="0"/>
          </a:p>
        </p:txBody>
      </p:sp>
      <p:sp>
        <p:nvSpPr>
          <p:cNvPr id="13" name="Text 11"/>
          <p:cNvSpPr/>
          <p:nvPr/>
        </p:nvSpPr>
        <p:spPr>
          <a:xfrm>
            <a:off x="5474375" y="5166598"/>
            <a:ext cx="3681770"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E5E0DF"/>
                </a:solidFill>
                <a:latin typeface="Inter" pitchFamily="34" charset="0"/>
                <a:ea typeface="Inter" pitchFamily="34" charset="-122"/>
                <a:cs typeface="Inter" pitchFamily="34" charset="-120"/>
              </a:rPr>
              <a:t>رفض أي طلب للوصول إلى محتوى الفيديو لا يحتوي على توكن صالح</a:t>
            </a:r>
            <a:endParaRPr lang="en-US" sz="1750" dirty="0"/>
          </a:p>
        </p:txBody>
      </p:sp>
      <p:sp>
        <p:nvSpPr>
          <p:cNvPr id="14" name="Shape 12"/>
          <p:cNvSpPr/>
          <p:nvPr/>
        </p:nvSpPr>
        <p:spPr>
          <a:xfrm>
            <a:off x="793909" y="2445782"/>
            <a:ext cx="4196358" cy="4500443"/>
          </a:xfrm>
          <a:prstGeom prst="roundRect">
            <a:avLst>
              <a:gd name="adj" fmla="val 2270"/>
            </a:avLst>
          </a:prstGeom>
          <a:solidFill>
            <a:srgbClr val="272525"/>
          </a:solidFill>
          <a:ln w="30480">
            <a:solidFill>
              <a:srgbClr val="2A1999"/>
            </a:solidFill>
            <a:prstDash val="solid"/>
          </a:ln>
        </p:spPr>
      </p:sp>
      <p:sp>
        <p:nvSpPr>
          <p:cNvPr id="15" name="Text 13"/>
          <p:cNvSpPr/>
          <p:nvPr/>
        </p:nvSpPr>
        <p:spPr>
          <a:xfrm>
            <a:off x="1051203" y="2703076"/>
            <a:ext cx="3681770" cy="708660"/>
          </a:xfrm>
          <a:prstGeom prst="rect">
            <a:avLst/>
          </a:prstGeom>
          <a:noFill/>
          <a:ln/>
        </p:spPr>
        <p:txBody>
          <a:bodyPr wrap="square" lIns="0" tIns="0" rIns="0" bIns="0" rtlCol="0" anchor="t"/>
          <a:lstStyle/>
          <a:p>
            <a:pPr marL="0" indent="0" algn="r" rtl="1">
              <a:lnSpc>
                <a:spcPts val="2750"/>
              </a:lnSpc>
              <a:buNone/>
            </a:pPr>
            <a:r>
              <a:rPr lang="en-US" sz="2200" b="1" dirty="0">
                <a:solidFill>
                  <a:srgbClr val="E5E0DF"/>
                </a:solidFill>
                <a:latin typeface="Inter Bold" pitchFamily="34" charset="0"/>
                <a:ea typeface="Inter Bold" pitchFamily="34" charset="-122"/>
                <a:cs typeface="Inter Bold" pitchFamily="34" charset="-120"/>
              </a:rPr>
              <a:t>بث الفيديو (Video Streaming)</a:t>
            </a:r>
            <a:endParaRPr lang="en-US" sz="2200" dirty="0"/>
          </a:p>
        </p:txBody>
      </p:sp>
      <p:sp>
        <p:nvSpPr>
          <p:cNvPr id="16" name="Text 14"/>
          <p:cNvSpPr/>
          <p:nvPr/>
        </p:nvSpPr>
        <p:spPr>
          <a:xfrm>
            <a:off x="1051203" y="3547824"/>
            <a:ext cx="3681770"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E5E0DF"/>
                </a:solidFill>
                <a:latin typeface="Inter" pitchFamily="34" charset="0"/>
                <a:ea typeface="Inter" pitchFamily="34" charset="-122"/>
                <a:cs typeface="Inter" pitchFamily="34" charset="-120"/>
              </a:rPr>
              <a:t>عرض قائمة بالفيديوهات المتاحة للمستخدم بعد تسجيل الدخول</a:t>
            </a:r>
            <a:endParaRPr lang="en-US" sz="1750" dirty="0"/>
          </a:p>
        </p:txBody>
      </p:sp>
      <p:sp>
        <p:nvSpPr>
          <p:cNvPr id="17" name="Text 15"/>
          <p:cNvSpPr/>
          <p:nvPr/>
        </p:nvSpPr>
        <p:spPr>
          <a:xfrm>
            <a:off x="1051203" y="4352925"/>
            <a:ext cx="3681770"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E5E0DF"/>
                </a:solidFill>
                <a:latin typeface="Inter" pitchFamily="34" charset="0"/>
                <a:ea typeface="Inter" pitchFamily="34" charset="-122"/>
                <a:cs typeface="Inter" pitchFamily="34" charset="-120"/>
              </a:rPr>
              <a:t>بدء بث الفيديو الذي يختاره المستخدم</a:t>
            </a:r>
            <a:endParaRPr lang="en-US" sz="1750" dirty="0"/>
          </a:p>
        </p:txBody>
      </p:sp>
      <p:sp>
        <p:nvSpPr>
          <p:cNvPr id="18" name="Text 16"/>
          <p:cNvSpPr/>
          <p:nvPr/>
        </p:nvSpPr>
        <p:spPr>
          <a:xfrm>
            <a:off x="1051203" y="5158026"/>
            <a:ext cx="3681770"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E5E0DF"/>
                </a:solidFill>
                <a:latin typeface="Inter" pitchFamily="34" charset="0"/>
                <a:ea typeface="Inter" pitchFamily="34" charset="-122"/>
                <a:cs typeface="Inter" pitchFamily="34" charset="-120"/>
              </a:rPr>
              <a:t>دعم تقنية البث التكيفي لتعديل جودة الفيديو تلقائياً حسب سرعة الشبكة</a:t>
            </a:r>
            <a:endParaRPr lang="en-US" sz="1750" dirty="0"/>
          </a:p>
        </p:txBody>
      </p:sp>
      <p:sp>
        <p:nvSpPr>
          <p:cNvPr id="19" name="Text 17"/>
          <p:cNvSpPr/>
          <p:nvPr/>
        </p:nvSpPr>
        <p:spPr>
          <a:xfrm>
            <a:off x="1051203" y="5963126"/>
            <a:ext cx="3681770"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E5E0DF"/>
                </a:solidFill>
                <a:latin typeface="Inter" pitchFamily="34" charset="0"/>
                <a:ea typeface="Inter" pitchFamily="34" charset="-122"/>
                <a:cs typeface="Inter" pitchFamily="34" charset="-120"/>
              </a:rPr>
              <a:t>السماح للمستخدم باختيار جودة الفيديو المطلوبة يدوياً</a:t>
            </a:r>
            <a:endParaRPr lang="en-US" sz="1750" dirty="0"/>
          </a:p>
        </p:txBody>
      </p:sp>
      <p:sp>
        <p:nvSpPr>
          <p:cNvPr id="20" name="Rectangle 19">
            <a:extLst>
              <a:ext uri="{FF2B5EF4-FFF2-40B4-BE49-F238E27FC236}">
                <a16:creationId xmlns:a16="http://schemas.microsoft.com/office/drawing/2014/main" id="{0BC25931-6254-9125-2731-2CC7C0D7C2E4}"/>
              </a:ext>
            </a:extLst>
          </p:cNvPr>
          <p:cNvSpPr/>
          <p:nvPr/>
        </p:nvSpPr>
        <p:spPr>
          <a:xfrm>
            <a:off x="12429811" y="7516167"/>
            <a:ext cx="2120202" cy="643095"/>
          </a:xfrm>
          <a:prstGeom prst="rect">
            <a:avLst/>
          </a:prstGeom>
          <a:solidFill>
            <a:srgbClr val="272525"/>
          </a:solidFill>
          <a:ln>
            <a:solidFill>
              <a:srgbClr val="272525"/>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166021" y="1120497"/>
            <a:ext cx="5670590" cy="708779"/>
          </a:xfrm>
          <a:prstGeom prst="rect">
            <a:avLst/>
          </a:prstGeom>
          <a:noFill/>
          <a:ln/>
        </p:spPr>
        <p:txBody>
          <a:bodyPr wrap="none" lIns="0" tIns="0" rIns="0" bIns="0" rtlCol="0" anchor="t"/>
          <a:lstStyle/>
          <a:p>
            <a:pPr marL="0" indent="0" algn="r" rtl="1">
              <a:lnSpc>
                <a:spcPts val="5550"/>
              </a:lnSpc>
              <a:buNone/>
            </a:pPr>
            <a:r>
              <a:rPr lang="en-US" sz="4450" b="1" dirty="0">
                <a:solidFill>
                  <a:srgbClr val="FFFFFF"/>
                </a:solidFill>
                <a:latin typeface="Inter Bold" pitchFamily="34" charset="0"/>
                <a:ea typeface="Inter Bold" pitchFamily="34" charset="-122"/>
                <a:cs typeface="Inter Bold" pitchFamily="34" charset="-120"/>
              </a:rPr>
              <a:t>المتطلبات غير الوظيفية</a:t>
            </a:r>
            <a:endParaRPr lang="en-US" sz="4450" dirty="0"/>
          </a:p>
        </p:txBody>
      </p:sp>
      <p:sp>
        <p:nvSpPr>
          <p:cNvPr id="3" name="Shape 1"/>
          <p:cNvSpPr/>
          <p:nvPr/>
        </p:nvSpPr>
        <p:spPr>
          <a:xfrm>
            <a:off x="9640252" y="2282904"/>
            <a:ext cx="4196358" cy="4826198"/>
          </a:xfrm>
          <a:prstGeom prst="roundRect">
            <a:avLst>
              <a:gd name="adj" fmla="val 2270"/>
            </a:avLst>
          </a:prstGeom>
          <a:solidFill>
            <a:srgbClr val="110080"/>
          </a:solidFill>
          <a:ln w="7620">
            <a:solidFill>
              <a:srgbClr val="2A1999"/>
            </a:solidFill>
            <a:prstDash val="solid"/>
          </a:ln>
        </p:spPr>
      </p:sp>
      <p:sp>
        <p:nvSpPr>
          <p:cNvPr id="4" name="Text 2"/>
          <p:cNvSpPr/>
          <p:nvPr/>
        </p:nvSpPr>
        <p:spPr>
          <a:xfrm>
            <a:off x="10766941" y="2517338"/>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E0DF"/>
                </a:solidFill>
                <a:latin typeface="Inter Bold" pitchFamily="34" charset="0"/>
                <a:ea typeface="Inter Bold" pitchFamily="34" charset="-122"/>
                <a:cs typeface="Inter Bold" pitchFamily="34" charset="-120"/>
              </a:rPr>
              <a:t>الأداء (Performance)</a:t>
            </a:r>
            <a:endParaRPr lang="en-US" sz="2200" dirty="0"/>
          </a:p>
        </p:txBody>
      </p:sp>
      <p:sp>
        <p:nvSpPr>
          <p:cNvPr id="5" name="Text 3"/>
          <p:cNvSpPr/>
          <p:nvPr/>
        </p:nvSpPr>
        <p:spPr>
          <a:xfrm>
            <a:off x="9874687" y="3007757"/>
            <a:ext cx="3727490" cy="1088708"/>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E5E0DF"/>
                </a:solidFill>
                <a:latin typeface="Inter" pitchFamily="34" charset="0"/>
                <a:ea typeface="Inter" pitchFamily="34" charset="-122"/>
                <a:cs typeface="Inter" pitchFamily="34" charset="-120"/>
              </a:rPr>
              <a:t>زمن استجابة منخفض عند طلب بدء تشغيل الفيديو (Low Startup Time)</a:t>
            </a:r>
            <a:endParaRPr lang="en-US" sz="1750" dirty="0"/>
          </a:p>
        </p:txBody>
      </p:sp>
      <p:sp>
        <p:nvSpPr>
          <p:cNvPr id="6" name="Text 4"/>
          <p:cNvSpPr/>
          <p:nvPr/>
        </p:nvSpPr>
        <p:spPr>
          <a:xfrm>
            <a:off x="9874687" y="4175760"/>
            <a:ext cx="3727490" cy="1088708"/>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E5E0DF"/>
                </a:solidFill>
                <a:latin typeface="Inter" pitchFamily="34" charset="0"/>
                <a:ea typeface="Inter" pitchFamily="34" charset="-122"/>
                <a:cs typeface="Inter" pitchFamily="34" charset="-120"/>
              </a:rPr>
              <a:t>تقليل حدوث التقطيع (Buffering) أثناء المشاهدة حتى في ظروف الشبكة غير المثالية</a:t>
            </a:r>
            <a:endParaRPr lang="en-US" sz="1750" dirty="0"/>
          </a:p>
        </p:txBody>
      </p:sp>
      <p:sp>
        <p:nvSpPr>
          <p:cNvPr id="7" name="Text 5"/>
          <p:cNvSpPr/>
          <p:nvPr/>
        </p:nvSpPr>
        <p:spPr>
          <a:xfrm>
            <a:off x="9874687" y="5343763"/>
            <a:ext cx="3727490"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E5E0DF"/>
                </a:solidFill>
                <a:latin typeface="Inter" pitchFamily="34" charset="0"/>
                <a:ea typeface="Inter" pitchFamily="34" charset="-122"/>
                <a:cs typeface="Inter" pitchFamily="34" charset="-120"/>
              </a:rPr>
              <a:t>الاتصال بين العميل والخادم عبر بروتوكول HTTP/3 / QUIC</a:t>
            </a:r>
            <a:endParaRPr lang="en-US" sz="1750" dirty="0"/>
          </a:p>
        </p:txBody>
      </p:sp>
      <p:sp>
        <p:nvSpPr>
          <p:cNvPr id="8" name="Text 6"/>
          <p:cNvSpPr/>
          <p:nvPr/>
        </p:nvSpPr>
        <p:spPr>
          <a:xfrm>
            <a:off x="9874687" y="6148864"/>
            <a:ext cx="3727490"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E5E0DF"/>
                </a:solidFill>
                <a:latin typeface="Inter" pitchFamily="34" charset="0"/>
                <a:ea typeface="Inter" pitchFamily="34" charset="-122"/>
                <a:cs typeface="Inter" pitchFamily="34" charset="-120"/>
              </a:rPr>
              <a:t>قدرة الخادم على التعامل مع عدد معقول من طلبات البث المتزامنة</a:t>
            </a:r>
            <a:endParaRPr lang="en-US" sz="1750" dirty="0"/>
          </a:p>
        </p:txBody>
      </p:sp>
      <p:sp>
        <p:nvSpPr>
          <p:cNvPr id="9" name="Shape 7"/>
          <p:cNvSpPr/>
          <p:nvPr/>
        </p:nvSpPr>
        <p:spPr>
          <a:xfrm>
            <a:off x="5217081" y="2282904"/>
            <a:ext cx="4196358" cy="4826198"/>
          </a:xfrm>
          <a:prstGeom prst="roundRect">
            <a:avLst>
              <a:gd name="adj" fmla="val 2270"/>
            </a:avLst>
          </a:prstGeom>
          <a:solidFill>
            <a:srgbClr val="110080"/>
          </a:solidFill>
          <a:ln w="7620">
            <a:solidFill>
              <a:srgbClr val="2A1999"/>
            </a:solidFill>
            <a:prstDash val="solid"/>
          </a:ln>
        </p:spPr>
      </p:sp>
      <p:sp>
        <p:nvSpPr>
          <p:cNvPr id="10" name="Text 8"/>
          <p:cNvSpPr/>
          <p:nvPr/>
        </p:nvSpPr>
        <p:spPr>
          <a:xfrm>
            <a:off x="6343769" y="2517338"/>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E0DF"/>
                </a:solidFill>
                <a:latin typeface="Inter Bold" pitchFamily="34" charset="0"/>
                <a:ea typeface="Inter Bold" pitchFamily="34" charset="-122"/>
                <a:cs typeface="Inter Bold" pitchFamily="34" charset="-120"/>
              </a:rPr>
              <a:t>الأمان (Security)</a:t>
            </a:r>
            <a:endParaRPr lang="en-US" sz="2200" dirty="0"/>
          </a:p>
        </p:txBody>
      </p:sp>
      <p:sp>
        <p:nvSpPr>
          <p:cNvPr id="11" name="Text 9"/>
          <p:cNvSpPr/>
          <p:nvPr/>
        </p:nvSpPr>
        <p:spPr>
          <a:xfrm>
            <a:off x="5451515" y="3007757"/>
            <a:ext cx="3727490" cy="1088708"/>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E5E0DF"/>
                </a:solidFill>
                <a:latin typeface="Inter" pitchFamily="34" charset="0"/>
                <a:ea typeface="Inter" pitchFamily="34" charset="-122"/>
                <a:cs typeface="Inter" pitchFamily="34" charset="-120"/>
              </a:rPr>
              <a:t>تخزين كلمات مرور المستخدمين بشكل مشفر (Hashed) باستخدام خوارزمية آمنة مثل bcrypt</a:t>
            </a:r>
            <a:endParaRPr lang="en-US" sz="1750" dirty="0"/>
          </a:p>
        </p:txBody>
      </p:sp>
      <p:sp>
        <p:nvSpPr>
          <p:cNvPr id="12" name="Text 10"/>
          <p:cNvSpPr/>
          <p:nvPr/>
        </p:nvSpPr>
        <p:spPr>
          <a:xfrm>
            <a:off x="5451515" y="4175760"/>
            <a:ext cx="3727490" cy="1088708"/>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E5E0DF"/>
                </a:solidFill>
                <a:latin typeface="Inter" pitchFamily="34" charset="0"/>
                <a:ea typeface="Inter" pitchFamily="34" charset="-122"/>
                <a:cs typeface="Inter" pitchFamily="34" charset="-120"/>
              </a:rPr>
              <a:t>تأمين الاتصالات بين العميل والخادم باستخدام بروتوكول TLS المدمج ضمنياً في QUIC</a:t>
            </a:r>
            <a:endParaRPr lang="en-US" sz="1750" dirty="0"/>
          </a:p>
        </p:txBody>
      </p:sp>
      <p:sp>
        <p:nvSpPr>
          <p:cNvPr id="13" name="Text 11"/>
          <p:cNvSpPr/>
          <p:nvPr/>
        </p:nvSpPr>
        <p:spPr>
          <a:xfrm>
            <a:off x="5451515" y="5343763"/>
            <a:ext cx="3727490" cy="1088708"/>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E5E0DF"/>
                </a:solidFill>
                <a:latin typeface="Inter" pitchFamily="34" charset="0"/>
                <a:ea typeface="Inter" pitchFamily="34" charset="-122"/>
                <a:cs typeface="Inter" pitchFamily="34" charset="-120"/>
              </a:rPr>
              <a:t>تحديد تاريخ انتهاء صلاحية لتوكنات المصادقة (JWT) لتقليل مخاطر إعادة الاستخدام</a:t>
            </a:r>
            <a:endParaRPr lang="en-US" sz="1750" dirty="0"/>
          </a:p>
        </p:txBody>
      </p:sp>
      <p:sp>
        <p:nvSpPr>
          <p:cNvPr id="14" name="Shape 12"/>
          <p:cNvSpPr/>
          <p:nvPr/>
        </p:nvSpPr>
        <p:spPr>
          <a:xfrm>
            <a:off x="793909" y="2282904"/>
            <a:ext cx="4196358" cy="4826198"/>
          </a:xfrm>
          <a:prstGeom prst="roundRect">
            <a:avLst>
              <a:gd name="adj" fmla="val 2270"/>
            </a:avLst>
          </a:prstGeom>
          <a:solidFill>
            <a:srgbClr val="110080"/>
          </a:solidFill>
          <a:ln w="7620">
            <a:solidFill>
              <a:srgbClr val="2A1999"/>
            </a:solidFill>
            <a:prstDash val="solid"/>
          </a:ln>
        </p:spPr>
      </p:sp>
      <p:sp>
        <p:nvSpPr>
          <p:cNvPr id="15" name="Text 13"/>
          <p:cNvSpPr/>
          <p:nvPr/>
        </p:nvSpPr>
        <p:spPr>
          <a:xfrm>
            <a:off x="1660684" y="2517338"/>
            <a:ext cx="3095149"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E0DF"/>
                </a:solidFill>
                <a:latin typeface="Inter Bold" pitchFamily="34" charset="0"/>
                <a:ea typeface="Inter Bold" pitchFamily="34" charset="-122"/>
                <a:cs typeface="Inter Bold" pitchFamily="34" charset="-120"/>
              </a:rPr>
              <a:t>سهولة الاستخدام والموثوقية</a:t>
            </a:r>
            <a:endParaRPr lang="en-US" sz="2200" dirty="0"/>
          </a:p>
        </p:txBody>
      </p:sp>
      <p:sp>
        <p:nvSpPr>
          <p:cNvPr id="16" name="Text 14"/>
          <p:cNvSpPr/>
          <p:nvPr/>
        </p:nvSpPr>
        <p:spPr>
          <a:xfrm>
            <a:off x="1028343" y="3007757"/>
            <a:ext cx="3727490" cy="362903"/>
          </a:xfrm>
          <a:prstGeom prst="rect">
            <a:avLst/>
          </a:prstGeom>
          <a:noFill/>
          <a:ln/>
        </p:spPr>
        <p:txBody>
          <a:bodyPr wrap="none" lIns="0" tIns="0" rIns="0" bIns="0" rtlCol="0" anchor="t"/>
          <a:lstStyle/>
          <a:p>
            <a:pPr marL="342900" indent="-342900" algn="r" rtl="1">
              <a:lnSpc>
                <a:spcPts val="2850"/>
              </a:lnSpc>
              <a:buSzPct val="100000"/>
              <a:buChar char="•"/>
            </a:pPr>
            <a:r>
              <a:rPr lang="en-US" sz="1750" dirty="0">
                <a:solidFill>
                  <a:srgbClr val="E5E0DF"/>
                </a:solidFill>
                <a:latin typeface="Inter" pitchFamily="34" charset="0"/>
                <a:ea typeface="Inter" pitchFamily="34" charset="-122"/>
                <a:cs typeface="Inter" pitchFamily="34" charset="-120"/>
              </a:rPr>
              <a:t>واجهة مستخدم واضحة وسهلة الفهم</a:t>
            </a:r>
            <a:endParaRPr lang="en-US" sz="1750" dirty="0"/>
          </a:p>
        </p:txBody>
      </p:sp>
      <p:sp>
        <p:nvSpPr>
          <p:cNvPr id="17" name="Text 15"/>
          <p:cNvSpPr/>
          <p:nvPr/>
        </p:nvSpPr>
        <p:spPr>
          <a:xfrm>
            <a:off x="1028343" y="3449955"/>
            <a:ext cx="3727490"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E5E0DF"/>
                </a:solidFill>
                <a:latin typeface="Inter" pitchFamily="34" charset="0"/>
                <a:ea typeface="Inter" pitchFamily="34" charset="-122"/>
                <a:cs typeface="Inter" pitchFamily="34" charset="-120"/>
              </a:rPr>
              <a:t>عناصر تحكم بديهية وسهلة الوصول في مشغل الفيديو</a:t>
            </a:r>
            <a:endParaRPr lang="en-US" sz="1750" dirty="0"/>
          </a:p>
        </p:txBody>
      </p:sp>
      <p:sp>
        <p:nvSpPr>
          <p:cNvPr id="18" name="Text 16"/>
          <p:cNvSpPr/>
          <p:nvPr/>
        </p:nvSpPr>
        <p:spPr>
          <a:xfrm>
            <a:off x="1028343" y="4255056"/>
            <a:ext cx="3727490" cy="725805"/>
          </a:xfrm>
          <a:prstGeom prst="rect">
            <a:avLst/>
          </a:prstGeom>
          <a:noFill/>
          <a:ln/>
        </p:spPr>
        <p:txBody>
          <a:bodyPr wrap="square" lIns="0" tIns="0" rIns="0" bIns="0" rtlCol="0" anchor="t"/>
          <a:lstStyle/>
          <a:p>
            <a:pPr marL="342900" indent="-342900" algn="r" rtl="1">
              <a:lnSpc>
                <a:spcPts val="2850"/>
              </a:lnSpc>
              <a:buSzPct val="100000"/>
              <a:buChar char="•"/>
            </a:pPr>
            <a:r>
              <a:rPr lang="en-US" sz="1750" dirty="0">
                <a:solidFill>
                  <a:srgbClr val="E5E0DF"/>
                </a:solidFill>
                <a:latin typeface="Inter" pitchFamily="34" charset="0"/>
                <a:ea typeface="Inter" pitchFamily="34" charset="-122"/>
                <a:cs typeface="Inter" pitchFamily="34" charset="-120"/>
              </a:rPr>
              <a:t>عمل النظام بشكل مستقر والتعافي من الأخطاء الشائعة دون تعطل كامل</a:t>
            </a:r>
            <a:endParaRPr lang="en-US" sz="1750" dirty="0"/>
          </a:p>
        </p:txBody>
      </p:sp>
      <p:sp>
        <p:nvSpPr>
          <p:cNvPr id="19" name="Rectangle 18">
            <a:extLst>
              <a:ext uri="{FF2B5EF4-FFF2-40B4-BE49-F238E27FC236}">
                <a16:creationId xmlns:a16="http://schemas.microsoft.com/office/drawing/2014/main" id="{7C3E87EB-EE93-3F9A-7C44-97FA81903490}"/>
              </a:ext>
            </a:extLst>
          </p:cNvPr>
          <p:cNvSpPr/>
          <p:nvPr/>
        </p:nvSpPr>
        <p:spPr>
          <a:xfrm>
            <a:off x="12439859" y="7516167"/>
            <a:ext cx="2120202" cy="643095"/>
          </a:xfrm>
          <a:prstGeom prst="rect">
            <a:avLst/>
          </a:prstGeom>
          <a:solidFill>
            <a:srgbClr val="272525"/>
          </a:solidFill>
          <a:ln>
            <a:solidFill>
              <a:srgbClr val="272525"/>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179945" y="820698"/>
            <a:ext cx="6656665" cy="708779"/>
          </a:xfrm>
          <a:prstGeom prst="rect">
            <a:avLst/>
          </a:prstGeom>
          <a:noFill/>
          <a:ln/>
        </p:spPr>
        <p:txBody>
          <a:bodyPr wrap="none" lIns="0" tIns="0" rIns="0" bIns="0" rtlCol="0" anchor="t"/>
          <a:lstStyle/>
          <a:p>
            <a:pPr marL="0" indent="0" algn="r" rtl="1">
              <a:lnSpc>
                <a:spcPts val="5550"/>
              </a:lnSpc>
              <a:buNone/>
            </a:pPr>
            <a:r>
              <a:rPr lang="en-US" sz="4450" b="1" dirty="0">
                <a:solidFill>
                  <a:srgbClr val="FFFFFF"/>
                </a:solidFill>
                <a:latin typeface="Inter Bold" pitchFamily="34" charset="0"/>
                <a:ea typeface="Inter Bold" pitchFamily="34" charset="-122"/>
                <a:cs typeface="Inter Bold" pitchFamily="34" charset="-120"/>
              </a:rPr>
              <a:t>الأدوات والتقنيات المستخدمة</a:t>
            </a:r>
            <a:endParaRPr lang="en-US" sz="4450" dirty="0"/>
          </a:p>
        </p:txBody>
      </p:sp>
      <p:sp>
        <p:nvSpPr>
          <p:cNvPr id="3" name="Text 1"/>
          <p:cNvSpPr/>
          <p:nvPr/>
        </p:nvSpPr>
        <p:spPr>
          <a:xfrm>
            <a:off x="9937790" y="1983105"/>
            <a:ext cx="2835235" cy="354330"/>
          </a:xfrm>
          <a:prstGeom prst="rect">
            <a:avLst/>
          </a:prstGeom>
          <a:noFill/>
          <a:ln/>
        </p:spPr>
        <p:txBody>
          <a:bodyPr wrap="none" lIns="0" tIns="0" rIns="0" bIns="0" rtlCol="0" anchor="t"/>
          <a:lstStyle/>
          <a:p>
            <a:pPr marL="0" indent="0" algn="l" rtl="1">
              <a:lnSpc>
                <a:spcPts val="2750"/>
              </a:lnSpc>
              <a:buNone/>
            </a:pPr>
            <a:r>
              <a:rPr lang="en-US" sz="2200" b="1" dirty="0">
                <a:solidFill>
                  <a:srgbClr val="E5E0DF"/>
                </a:solidFill>
                <a:latin typeface="Inter Bold" pitchFamily="34" charset="0"/>
                <a:ea typeface="Inter Bold" pitchFamily="34" charset="-122"/>
                <a:cs typeface="Inter Bold" pitchFamily="34" charset="-120"/>
              </a:rPr>
              <a:t>تقنيات جانب الخادم</a:t>
            </a:r>
            <a:endParaRPr lang="en-US" sz="2200" dirty="0"/>
          </a:p>
        </p:txBody>
      </p:sp>
      <p:sp>
        <p:nvSpPr>
          <p:cNvPr id="4" name="Text 2"/>
          <p:cNvSpPr/>
          <p:nvPr/>
        </p:nvSpPr>
        <p:spPr>
          <a:xfrm>
            <a:off x="9937790" y="2473523"/>
            <a:ext cx="3898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Python: لغة البرمجة الأساسية للخادم</a:t>
            </a:r>
            <a:endParaRPr lang="en-US" sz="1750" dirty="0"/>
          </a:p>
        </p:txBody>
      </p:sp>
      <p:sp>
        <p:nvSpPr>
          <p:cNvPr id="5" name="Text 3"/>
          <p:cNvSpPr/>
          <p:nvPr/>
        </p:nvSpPr>
        <p:spPr>
          <a:xfrm>
            <a:off x="9937790" y="2915722"/>
            <a:ext cx="3898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Quart: إطار عمل متوافق مع ASGI</a:t>
            </a:r>
            <a:endParaRPr lang="en-US" sz="1750" dirty="0"/>
          </a:p>
        </p:txBody>
      </p:sp>
      <p:sp>
        <p:nvSpPr>
          <p:cNvPr id="6" name="Text 4"/>
          <p:cNvSpPr/>
          <p:nvPr/>
        </p:nvSpPr>
        <p:spPr>
          <a:xfrm>
            <a:off x="9937790" y="3357920"/>
            <a:ext cx="3898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Hypercorn: خادم ويب يدعم HTTP/3 و QUIC</a:t>
            </a:r>
            <a:endParaRPr lang="en-US" sz="1750" dirty="0"/>
          </a:p>
        </p:txBody>
      </p:sp>
      <p:sp>
        <p:nvSpPr>
          <p:cNvPr id="7" name="Text 5"/>
          <p:cNvSpPr/>
          <p:nvPr/>
        </p:nvSpPr>
        <p:spPr>
          <a:xfrm>
            <a:off x="9937790" y="4163020"/>
            <a:ext cx="3898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PyJWT: لإدارة توكنات المصادقة</a:t>
            </a:r>
            <a:endParaRPr lang="en-US" sz="1750" dirty="0"/>
          </a:p>
        </p:txBody>
      </p:sp>
      <p:sp>
        <p:nvSpPr>
          <p:cNvPr id="8" name="Text 6"/>
          <p:cNvSpPr/>
          <p:nvPr/>
        </p:nvSpPr>
        <p:spPr>
          <a:xfrm>
            <a:off x="9937790" y="4605218"/>
            <a:ext cx="3898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bcrypt: لتشفير كلمات المرور</a:t>
            </a:r>
            <a:endParaRPr lang="en-US" sz="1750" dirty="0"/>
          </a:p>
        </p:txBody>
      </p:sp>
      <p:sp>
        <p:nvSpPr>
          <p:cNvPr id="9" name="Text 7"/>
          <p:cNvSpPr/>
          <p:nvPr/>
        </p:nvSpPr>
        <p:spPr>
          <a:xfrm>
            <a:off x="9937790" y="5047417"/>
            <a:ext cx="3898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SQLite: لتخزين بيانات المستخدمين</a:t>
            </a:r>
            <a:endParaRPr lang="en-US" sz="1750" dirty="0"/>
          </a:p>
        </p:txBody>
      </p:sp>
      <p:pic>
        <p:nvPicPr>
          <p:cNvPr id="10" name="Image 0" descr="preencoded.png"/>
          <p:cNvPicPr>
            <a:picLocks noChangeAspect="1"/>
          </p:cNvPicPr>
          <p:nvPr/>
        </p:nvPicPr>
        <p:blipFill>
          <a:blip r:embed="rId3"/>
          <a:stretch>
            <a:fillRect/>
          </a:stretch>
        </p:blipFill>
        <p:spPr>
          <a:xfrm>
            <a:off x="5032653" y="2413516"/>
            <a:ext cx="4564975" cy="4564975"/>
          </a:xfrm>
          <a:prstGeom prst="rect">
            <a:avLst/>
          </a:prstGeom>
        </p:spPr>
      </p:pic>
      <p:pic>
        <p:nvPicPr>
          <p:cNvPr id="11" name="Image 1" descr="preencoded.png"/>
          <p:cNvPicPr>
            <a:picLocks noChangeAspect="1"/>
          </p:cNvPicPr>
          <p:nvPr/>
        </p:nvPicPr>
        <p:blipFill>
          <a:blip r:embed="rId4"/>
          <a:stretch>
            <a:fillRect/>
          </a:stretch>
        </p:blipFill>
        <p:spPr>
          <a:xfrm>
            <a:off x="8275201" y="3353991"/>
            <a:ext cx="339328" cy="424220"/>
          </a:xfrm>
          <a:prstGeom prst="rect">
            <a:avLst/>
          </a:prstGeom>
        </p:spPr>
      </p:pic>
      <p:sp>
        <p:nvSpPr>
          <p:cNvPr id="12" name="Text 8"/>
          <p:cNvSpPr/>
          <p:nvPr/>
        </p:nvSpPr>
        <p:spPr>
          <a:xfrm>
            <a:off x="1857256" y="2686050"/>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E0DF"/>
                </a:solidFill>
                <a:latin typeface="Inter Bold" pitchFamily="34" charset="0"/>
                <a:ea typeface="Inter Bold" pitchFamily="34" charset="-122"/>
                <a:cs typeface="Inter Bold" pitchFamily="34" charset="-120"/>
              </a:rPr>
              <a:t>تقنيات جانب العميل</a:t>
            </a:r>
            <a:endParaRPr lang="en-US" sz="2200" dirty="0"/>
          </a:p>
        </p:txBody>
      </p:sp>
      <p:sp>
        <p:nvSpPr>
          <p:cNvPr id="13" name="Text 9"/>
          <p:cNvSpPr/>
          <p:nvPr/>
        </p:nvSpPr>
        <p:spPr>
          <a:xfrm>
            <a:off x="793790" y="3176468"/>
            <a:ext cx="3898702"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HTML, CSS, JavaScript: لبناء واجهة المستخدم</a:t>
            </a:r>
            <a:endParaRPr lang="en-US" sz="1750" dirty="0"/>
          </a:p>
        </p:txBody>
      </p:sp>
      <p:sp>
        <p:nvSpPr>
          <p:cNvPr id="14" name="Text 10"/>
          <p:cNvSpPr/>
          <p:nvPr/>
        </p:nvSpPr>
        <p:spPr>
          <a:xfrm>
            <a:off x="793790" y="3981569"/>
            <a:ext cx="3898702"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HLS.js: لتشغيل الفيديو ودعم البث التكيفي</a:t>
            </a:r>
            <a:endParaRPr lang="en-US" sz="1750" dirty="0"/>
          </a:p>
        </p:txBody>
      </p:sp>
      <p:pic>
        <p:nvPicPr>
          <p:cNvPr id="15" name="Image 2" descr="preencoded.png"/>
          <p:cNvPicPr>
            <a:picLocks noChangeAspect="1"/>
          </p:cNvPicPr>
          <p:nvPr/>
        </p:nvPicPr>
        <p:blipFill>
          <a:blip r:embed="rId5"/>
          <a:stretch>
            <a:fillRect/>
          </a:stretch>
        </p:blipFill>
        <p:spPr>
          <a:xfrm>
            <a:off x="5032653" y="2413516"/>
            <a:ext cx="4564975" cy="4564975"/>
          </a:xfrm>
          <a:prstGeom prst="rect">
            <a:avLst/>
          </a:prstGeom>
        </p:spPr>
      </p:pic>
      <p:pic>
        <p:nvPicPr>
          <p:cNvPr id="16" name="Image 3" descr="preencoded.png"/>
          <p:cNvPicPr>
            <a:picLocks noChangeAspect="1"/>
          </p:cNvPicPr>
          <p:nvPr/>
        </p:nvPicPr>
        <p:blipFill>
          <a:blip r:embed="rId6"/>
          <a:stretch>
            <a:fillRect/>
          </a:stretch>
        </p:blipFill>
        <p:spPr>
          <a:xfrm>
            <a:off x="6015633" y="3353991"/>
            <a:ext cx="339328" cy="424220"/>
          </a:xfrm>
          <a:prstGeom prst="rect">
            <a:avLst/>
          </a:prstGeom>
        </p:spPr>
      </p:pic>
      <p:sp>
        <p:nvSpPr>
          <p:cNvPr id="17" name="Text 11"/>
          <p:cNvSpPr/>
          <p:nvPr/>
        </p:nvSpPr>
        <p:spPr>
          <a:xfrm>
            <a:off x="1857256" y="5971580"/>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E0DF"/>
                </a:solidFill>
                <a:latin typeface="Inter Bold" pitchFamily="34" charset="0"/>
                <a:ea typeface="Inter Bold" pitchFamily="34" charset="-122"/>
                <a:cs typeface="Inter Bold" pitchFamily="34" charset="-120"/>
              </a:rPr>
              <a:t>أدوات معالجة الفيديو</a:t>
            </a:r>
            <a:endParaRPr lang="en-US" sz="2200" dirty="0"/>
          </a:p>
        </p:txBody>
      </p:sp>
      <p:sp>
        <p:nvSpPr>
          <p:cNvPr id="18" name="Text 12"/>
          <p:cNvSpPr/>
          <p:nvPr/>
        </p:nvSpPr>
        <p:spPr>
          <a:xfrm>
            <a:off x="793790" y="6461998"/>
            <a:ext cx="3898702"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FFmpeg: لتحويل ملفات الفيديو وترميزها بجودات مختلفة</a:t>
            </a:r>
            <a:endParaRPr lang="en-US" sz="1750" dirty="0"/>
          </a:p>
        </p:txBody>
      </p:sp>
      <p:pic>
        <p:nvPicPr>
          <p:cNvPr id="19" name="Image 4" descr="preencoded.png"/>
          <p:cNvPicPr>
            <a:picLocks noChangeAspect="1"/>
          </p:cNvPicPr>
          <p:nvPr/>
        </p:nvPicPr>
        <p:blipFill>
          <a:blip r:embed="rId7"/>
          <a:stretch>
            <a:fillRect/>
          </a:stretch>
        </p:blipFill>
        <p:spPr>
          <a:xfrm>
            <a:off x="5032653" y="2413516"/>
            <a:ext cx="4564975" cy="4564975"/>
          </a:xfrm>
          <a:prstGeom prst="rect">
            <a:avLst/>
          </a:prstGeom>
        </p:spPr>
      </p:pic>
      <p:pic>
        <p:nvPicPr>
          <p:cNvPr id="20" name="Image 5" descr="preencoded.png"/>
          <p:cNvPicPr>
            <a:picLocks noChangeAspect="1"/>
          </p:cNvPicPr>
          <p:nvPr/>
        </p:nvPicPr>
        <p:blipFill>
          <a:blip r:embed="rId8"/>
          <a:stretch>
            <a:fillRect/>
          </a:stretch>
        </p:blipFill>
        <p:spPr>
          <a:xfrm>
            <a:off x="6015633" y="5613559"/>
            <a:ext cx="339328" cy="424220"/>
          </a:xfrm>
          <a:prstGeom prst="rect">
            <a:avLst/>
          </a:prstGeom>
        </p:spPr>
      </p:pic>
      <p:sp>
        <p:nvSpPr>
          <p:cNvPr id="21" name="Text 13"/>
          <p:cNvSpPr/>
          <p:nvPr/>
        </p:nvSpPr>
        <p:spPr>
          <a:xfrm>
            <a:off x="9937790" y="5750481"/>
            <a:ext cx="2835235" cy="354330"/>
          </a:xfrm>
          <a:prstGeom prst="rect">
            <a:avLst/>
          </a:prstGeom>
          <a:noFill/>
          <a:ln/>
        </p:spPr>
        <p:txBody>
          <a:bodyPr wrap="none" lIns="0" tIns="0" rIns="0" bIns="0" rtlCol="0" anchor="t"/>
          <a:lstStyle/>
          <a:p>
            <a:pPr marL="0" indent="0" algn="l" rtl="1">
              <a:lnSpc>
                <a:spcPts val="2750"/>
              </a:lnSpc>
              <a:buNone/>
            </a:pPr>
            <a:r>
              <a:rPr lang="en-US" sz="2200" b="1" dirty="0">
                <a:solidFill>
                  <a:srgbClr val="E5E0DF"/>
                </a:solidFill>
                <a:latin typeface="Inter Bold" pitchFamily="34" charset="0"/>
                <a:ea typeface="Inter Bold" pitchFamily="34" charset="-122"/>
                <a:cs typeface="Inter Bold" pitchFamily="34" charset="-120"/>
              </a:rPr>
              <a:t>أدوات الاختبار والتحقق</a:t>
            </a:r>
            <a:endParaRPr lang="en-US" sz="2200" dirty="0"/>
          </a:p>
        </p:txBody>
      </p:sp>
      <p:sp>
        <p:nvSpPr>
          <p:cNvPr id="22" name="Text 14"/>
          <p:cNvSpPr/>
          <p:nvPr/>
        </p:nvSpPr>
        <p:spPr>
          <a:xfrm>
            <a:off x="9937790" y="6240899"/>
            <a:ext cx="3898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Wireshark: لتحليل بروتوكولات الشبكة</a:t>
            </a:r>
            <a:endParaRPr lang="en-US" sz="1750" dirty="0"/>
          </a:p>
        </p:txBody>
      </p:sp>
      <p:sp>
        <p:nvSpPr>
          <p:cNvPr id="23" name="Text 15"/>
          <p:cNvSpPr/>
          <p:nvPr/>
        </p:nvSpPr>
        <p:spPr>
          <a:xfrm>
            <a:off x="9937790" y="7046000"/>
            <a:ext cx="3898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5E0DF"/>
                </a:solidFill>
                <a:latin typeface="Inter" pitchFamily="34" charset="0"/>
                <a:ea typeface="Inter" pitchFamily="34" charset="-122"/>
                <a:cs typeface="Inter" pitchFamily="34" charset="-120"/>
              </a:rPr>
              <a:t>Clumsy: لمحاكاة ظروف الشبكة السيئة</a:t>
            </a:r>
            <a:endParaRPr lang="en-US" sz="1750" dirty="0"/>
          </a:p>
        </p:txBody>
      </p:sp>
      <p:pic>
        <p:nvPicPr>
          <p:cNvPr id="24" name="Image 6" descr="preencoded.png"/>
          <p:cNvPicPr>
            <a:picLocks noChangeAspect="1"/>
          </p:cNvPicPr>
          <p:nvPr/>
        </p:nvPicPr>
        <p:blipFill>
          <a:blip r:embed="rId9"/>
          <a:stretch>
            <a:fillRect/>
          </a:stretch>
        </p:blipFill>
        <p:spPr>
          <a:xfrm>
            <a:off x="5032653" y="2413516"/>
            <a:ext cx="4564975" cy="4564975"/>
          </a:xfrm>
          <a:prstGeom prst="rect">
            <a:avLst/>
          </a:prstGeom>
        </p:spPr>
      </p:pic>
      <p:pic>
        <p:nvPicPr>
          <p:cNvPr id="25" name="Image 7" descr="preencoded.png"/>
          <p:cNvPicPr>
            <a:picLocks noChangeAspect="1"/>
          </p:cNvPicPr>
          <p:nvPr/>
        </p:nvPicPr>
        <p:blipFill>
          <a:blip r:embed="rId10"/>
          <a:stretch>
            <a:fillRect/>
          </a:stretch>
        </p:blipFill>
        <p:spPr>
          <a:xfrm>
            <a:off x="8275201" y="5613559"/>
            <a:ext cx="339328" cy="424220"/>
          </a:xfrm>
          <a:prstGeom prst="rect">
            <a:avLst/>
          </a:prstGeom>
        </p:spPr>
      </p:pic>
      <p:sp>
        <p:nvSpPr>
          <p:cNvPr id="26" name="Rectangle 25">
            <a:extLst>
              <a:ext uri="{FF2B5EF4-FFF2-40B4-BE49-F238E27FC236}">
                <a16:creationId xmlns:a16="http://schemas.microsoft.com/office/drawing/2014/main" id="{4A1EB896-090F-8243-5958-8ACFFAF2429E}"/>
              </a:ext>
            </a:extLst>
          </p:cNvPr>
          <p:cNvSpPr/>
          <p:nvPr/>
        </p:nvSpPr>
        <p:spPr>
          <a:xfrm>
            <a:off x="12418992" y="7516167"/>
            <a:ext cx="2120202" cy="643095"/>
          </a:xfrm>
          <a:prstGeom prst="rect">
            <a:avLst/>
          </a:prstGeom>
          <a:solidFill>
            <a:srgbClr val="272525"/>
          </a:solidFill>
          <a:ln>
            <a:solidFill>
              <a:srgbClr val="272525"/>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166021" y="1411724"/>
            <a:ext cx="5670590" cy="708779"/>
          </a:xfrm>
          <a:prstGeom prst="rect">
            <a:avLst/>
          </a:prstGeom>
          <a:noFill/>
          <a:ln/>
        </p:spPr>
        <p:txBody>
          <a:bodyPr wrap="none" lIns="0" tIns="0" rIns="0" bIns="0" rtlCol="0" anchor="t"/>
          <a:lstStyle/>
          <a:p>
            <a:pPr marL="0" indent="0" algn="r" rtl="1">
              <a:lnSpc>
                <a:spcPts val="5550"/>
              </a:lnSpc>
              <a:buNone/>
            </a:pPr>
            <a:r>
              <a:rPr lang="en-US" sz="4450" b="1" dirty="0">
                <a:solidFill>
                  <a:srgbClr val="FFFFFF"/>
                </a:solidFill>
                <a:latin typeface="Inter Bold" pitchFamily="34" charset="0"/>
                <a:ea typeface="Inter Bold" pitchFamily="34" charset="-122"/>
                <a:cs typeface="Inter Bold" pitchFamily="34" charset="-120"/>
              </a:rPr>
              <a:t>معمارية النظام</a:t>
            </a:r>
            <a:endParaRPr lang="en-US" sz="4450" dirty="0"/>
          </a:p>
        </p:txBody>
      </p:sp>
      <p:pic>
        <p:nvPicPr>
          <p:cNvPr id="3" name="Image 0" descr="preencoded.png"/>
          <p:cNvPicPr>
            <a:picLocks noChangeAspect="1"/>
          </p:cNvPicPr>
          <p:nvPr/>
        </p:nvPicPr>
        <p:blipFill>
          <a:blip r:embed="rId3"/>
          <a:stretch>
            <a:fillRect/>
          </a:stretch>
        </p:blipFill>
        <p:spPr>
          <a:xfrm>
            <a:off x="793790" y="2715816"/>
            <a:ext cx="6244709" cy="3177778"/>
          </a:xfrm>
          <a:prstGeom prst="rect">
            <a:avLst/>
          </a:prstGeom>
        </p:spPr>
      </p:pic>
      <p:sp>
        <p:nvSpPr>
          <p:cNvPr id="4" name="Text 1"/>
          <p:cNvSpPr/>
          <p:nvPr/>
        </p:nvSpPr>
        <p:spPr>
          <a:xfrm>
            <a:off x="793790" y="6148745"/>
            <a:ext cx="6244709" cy="362903"/>
          </a:xfrm>
          <a:prstGeom prst="rect">
            <a:avLst/>
          </a:prstGeom>
          <a:noFill/>
          <a:ln/>
        </p:spPr>
        <p:txBody>
          <a:bodyPr wrap="none" lIns="0" tIns="0" rIns="0" bIns="0" rtlCol="0" anchor="t"/>
          <a:lstStyle/>
          <a:p>
            <a:pPr marL="0" indent="0" algn="ctr" rtl="1">
              <a:lnSpc>
                <a:spcPts val="2850"/>
              </a:lnSpc>
              <a:buNone/>
            </a:pPr>
            <a:r>
              <a:rPr lang="en-US" sz="1750" dirty="0">
                <a:solidFill>
                  <a:srgbClr val="E5E0DF"/>
                </a:solidFill>
                <a:latin typeface="Inter" pitchFamily="34" charset="0"/>
                <a:ea typeface="Inter" pitchFamily="34" charset="-122"/>
                <a:cs typeface="Inter" pitchFamily="34" charset="-120"/>
              </a:rPr>
              <a:t>مخطط معمارية النظام</a:t>
            </a:r>
            <a:endParaRPr lang="en-US" sz="1750" dirty="0"/>
          </a:p>
        </p:txBody>
      </p:sp>
      <p:sp>
        <p:nvSpPr>
          <p:cNvPr id="5" name="Text 2"/>
          <p:cNvSpPr/>
          <p:nvPr/>
        </p:nvSpPr>
        <p:spPr>
          <a:xfrm>
            <a:off x="11008995" y="2687479"/>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FFFFFF"/>
                </a:solidFill>
                <a:latin typeface="Inter Bold" pitchFamily="34" charset="0"/>
                <a:ea typeface="Inter Bold" pitchFamily="34" charset="-122"/>
                <a:cs typeface="Inter Bold" pitchFamily="34" charset="-120"/>
              </a:rPr>
              <a:t>معمارية العميل-الخادم</a:t>
            </a:r>
            <a:endParaRPr lang="en-US" sz="2200" dirty="0"/>
          </a:p>
        </p:txBody>
      </p:sp>
      <p:sp>
        <p:nvSpPr>
          <p:cNvPr id="6" name="Text 3"/>
          <p:cNvSpPr/>
          <p:nvPr/>
        </p:nvSpPr>
        <p:spPr>
          <a:xfrm>
            <a:off x="7599521" y="3268623"/>
            <a:ext cx="6244709" cy="1088708"/>
          </a:xfrm>
          <a:prstGeom prst="rect">
            <a:avLst/>
          </a:prstGeom>
          <a:noFill/>
          <a:ln/>
        </p:spPr>
        <p:txBody>
          <a:bodyPr wrap="square" lIns="0" tIns="0" rIns="0" bIns="0" rtlCol="0" anchor="t"/>
          <a:lstStyle/>
          <a:p>
            <a:pPr marL="0" indent="0" algn="r" rtl="1">
              <a:lnSpc>
                <a:spcPts val="2850"/>
              </a:lnSpc>
              <a:buNone/>
            </a:pPr>
            <a:r>
              <a:rPr lang="en-US" sz="1750" dirty="0">
                <a:solidFill>
                  <a:srgbClr val="E5E0DF"/>
                </a:solidFill>
                <a:latin typeface="Inter" pitchFamily="34" charset="0"/>
                <a:ea typeface="Inter" pitchFamily="34" charset="-122"/>
                <a:cs typeface="Inter" pitchFamily="34" charset="-120"/>
              </a:rPr>
              <a:t>تم تصميم النظام باعتماد معمارية العميل-الخادم (Client-Server Architecture) التي تفصل بين الواجهات الأمامية التي يتفاعل معها المستخدم والمنطق البرمجي الذي يتم في الخادم.</a:t>
            </a:r>
            <a:endParaRPr lang="en-US" sz="1750" dirty="0"/>
          </a:p>
        </p:txBody>
      </p:sp>
      <p:sp>
        <p:nvSpPr>
          <p:cNvPr id="7" name="Text 4"/>
          <p:cNvSpPr/>
          <p:nvPr/>
        </p:nvSpPr>
        <p:spPr>
          <a:xfrm>
            <a:off x="7599521" y="4561403"/>
            <a:ext cx="6244709" cy="725805"/>
          </a:xfrm>
          <a:prstGeom prst="rect">
            <a:avLst/>
          </a:prstGeom>
          <a:noFill/>
          <a:ln/>
        </p:spPr>
        <p:txBody>
          <a:bodyPr wrap="square" lIns="0" tIns="0" rIns="0" bIns="0" rtlCol="0" anchor="t"/>
          <a:lstStyle/>
          <a:p>
            <a:pPr marL="0" indent="0" algn="r" rtl="1">
              <a:lnSpc>
                <a:spcPts val="2850"/>
              </a:lnSpc>
              <a:buNone/>
            </a:pPr>
            <a:r>
              <a:rPr lang="en-US" sz="1750" dirty="0">
                <a:solidFill>
                  <a:srgbClr val="E5E0DF"/>
                </a:solidFill>
                <a:latin typeface="Inter" pitchFamily="34" charset="0"/>
                <a:ea typeface="Inter" pitchFamily="34" charset="-122"/>
                <a:cs typeface="Inter" pitchFamily="34" charset="-120"/>
              </a:rPr>
              <a:t>جانب العميل (Client-Side) يتكون من واجهة ويب تعمل داخل متصفح المستخدم وتتضمن:</a:t>
            </a:r>
            <a:endParaRPr lang="en-US" sz="1750" dirty="0"/>
          </a:p>
        </p:txBody>
      </p:sp>
      <p:sp>
        <p:nvSpPr>
          <p:cNvPr id="8" name="Text 5"/>
          <p:cNvSpPr/>
          <p:nvPr/>
        </p:nvSpPr>
        <p:spPr>
          <a:xfrm>
            <a:off x="7599521" y="5491282"/>
            <a:ext cx="6244709" cy="362903"/>
          </a:xfrm>
          <a:prstGeom prst="rect">
            <a:avLst/>
          </a:prstGeom>
          <a:noFill/>
          <a:ln/>
        </p:spPr>
        <p:txBody>
          <a:bodyPr wrap="none" lIns="0" tIns="0" rIns="0" bIns="0" rtlCol="0" anchor="t"/>
          <a:lstStyle/>
          <a:p>
            <a:pPr marL="342900" indent="-342900" algn="r" rtl="1">
              <a:lnSpc>
                <a:spcPts val="2850"/>
              </a:lnSpc>
              <a:buSzPct val="100000"/>
              <a:buChar char="•"/>
            </a:pPr>
            <a:r>
              <a:rPr lang="en-US" sz="1750" dirty="0">
                <a:solidFill>
                  <a:srgbClr val="E5E0DF"/>
                </a:solidFill>
                <a:latin typeface="Inter" pitchFamily="34" charset="0"/>
                <a:ea typeface="Inter" pitchFamily="34" charset="-122"/>
                <a:cs typeface="Inter" pitchFamily="34" charset="-120"/>
              </a:rPr>
              <a:t>وحدة واجهة المستخدم (UI Module)</a:t>
            </a:r>
            <a:endParaRPr lang="en-US" sz="1750" dirty="0"/>
          </a:p>
        </p:txBody>
      </p:sp>
      <p:sp>
        <p:nvSpPr>
          <p:cNvPr id="9" name="Text 6"/>
          <p:cNvSpPr/>
          <p:nvPr/>
        </p:nvSpPr>
        <p:spPr>
          <a:xfrm>
            <a:off x="7599521" y="5933480"/>
            <a:ext cx="6244709" cy="362903"/>
          </a:xfrm>
          <a:prstGeom prst="rect">
            <a:avLst/>
          </a:prstGeom>
          <a:noFill/>
          <a:ln/>
        </p:spPr>
        <p:txBody>
          <a:bodyPr wrap="none" lIns="0" tIns="0" rIns="0" bIns="0" rtlCol="0" anchor="t"/>
          <a:lstStyle/>
          <a:p>
            <a:pPr marL="342900" indent="-342900" algn="r" rtl="1">
              <a:lnSpc>
                <a:spcPts val="2850"/>
              </a:lnSpc>
              <a:buSzPct val="100000"/>
              <a:buChar char="•"/>
            </a:pPr>
            <a:r>
              <a:rPr lang="en-US" sz="1750" dirty="0">
                <a:solidFill>
                  <a:srgbClr val="E5E0DF"/>
                </a:solidFill>
                <a:latin typeface="Inter" pitchFamily="34" charset="0"/>
                <a:ea typeface="Inter" pitchFamily="34" charset="-122"/>
                <a:cs typeface="Inter" pitchFamily="34" charset="-120"/>
              </a:rPr>
              <a:t>وحدة إدارة التفاعل والمصادقة</a:t>
            </a:r>
            <a:endParaRPr lang="en-US" sz="1750" dirty="0"/>
          </a:p>
        </p:txBody>
      </p:sp>
      <p:sp>
        <p:nvSpPr>
          <p:cNvPr id="10" name="Text 7"/>
          <p:cNvSpPr/>
          <p:nvPr/>
        </p:nvSpPr>
        <p:spPr>
          <a:xfrm>
            <a:off x="7599521" y="6375678"/>
            <a:ext cx="6244709" cy="362903"/>
          </a:xfrm>
          <a:prstGeom prst="rect">
            <a:avLst/>
          </a:prstGeom>
          <a:noFill/>
          <a:ln/>
        </p:spPr>
        <p:txBody>
          <a:bodyPr wrap="none" lIns="0" tIns="0" rIns="0" bIns="0" rtlCol="0" anchor="t"/>
          <a:lstStyle/>
          <a:p>
            <a:pPr marL="342900" indent="-342900" algn="r" rtl="1">
              <a:lnSpc>
                <a:spcPts val="2850"/>
              </a:lnSpc>
              <a:buSzPct val="100000"/>
              <a:buChar char="•"/>
            </a:pPr>
            <a:r>
              <a:rPr lang="en-US" sz="1750" dirty="0">
                <a:solidFill>
                  <a:srgbClr val="E5E0DF"/>
                </a:solidFill>
                <a:latin typeface="Inter" pitchFamily="34" charset="0"/>
                <a:ea typeface="Inter" pitchFamily="34" charset="-122"/>
                <a:cs typeface="Inter" pitchFamily="34" charset="-120"/>
              </a:rPr>
              <a:t>وحدة مشغل الفيديو باستخدام HLS.js</a:t>
            </a:r>
            <a:endParaRPr lang="en-US" sz="1750" dirty="0"/>
          </a:p>
        </p:txBody>
      </p:sp>
      <p:sp>
        <p:nvSpPr>
          <p:cNvPr id="11" name="Rectangle 10">
            <a:extLst>
              <a:ext uri="{FF2B5EF4-FFF2-40B4-BE49-F238E27FC236}">
                <a16:creationId xmlns:a16="http://schemas.microsoft.com/office/drawing/2014/main" id="{0558BA86-9C51-F731-E53F-D36919C99D47}"/>
              </a:ext>
            </a:extLst>
          </p:cNvPr>
          <p:cNvSpPr/>
          <p:nvPr/>
        </p:nvSpPr>
        <p:spPr>
          <a:xfrm>
            <a:off x="12418992" y="7516167"/>
            <a:ext cx="2120202" cy="643095"/>
          </a:xfrm>
          <a:prstGeom prst="rect">
            <a:avLst/>
          </a:prstGeom>
          <a:solidFill>
            <a:srgbClr val="272525"/>
          </a:solidFill>
          <a:ln>
            <a:solidFill>
              <a:srgbClr val="272525"/>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984444" y="1145024"/>
            <a:ext cx="6852166" cy="708779"/>
          </a:xfrm>
          <a:prstGeom prst="rect">
            <a:avLst/>
          </a:prstGeom>
          <a:noFill/>
          <a:ln/>
        </p:spPr>
        <p:txBody>
          <a:bodyPr wrap="none" lIns="0" tIns="0" rIns="0" bIns="0" rtlCol="0" anchor="t"/>
          <a:lstStyle/>
          <a:p>
            <a:pPr marL="0" indent="0" algn="r" rtl="1">
              <a:lnSpc>
                <a:spcPts val="5550"/>
              </a:lnSpc>
              <a:buNone/>
            </a:pPr>
            <a:r>
              <a:rPr lang="en-US" sz="4450" b="1" dirty="0">
                <a:solidFill>
                  <a:srgbClr val="FFFFFF"/>
                </a:solidFill>
                <a:latin typeface="Inter Bold" pitchFamily="34" charset="0"/>
                <a:ea typeface="Inter Bold" pitchFamily="34" charset="-122"/>
                <a:cs typeface="Inter Bold" pitchFamily="34" charset="-120"/>
              </a:rPr>
              <a:t>نتائج الاختبارات وإثبات الفعالية</a:t>
            </a:r>
            <a:endParaRPr lang="en-US" sz="4450" dirty="0"/>
          </a:p>
        </p:txBody>
      </p:sp>
      <p:sp>
        <p:nvSpPr>
          <p:cNvPr id="3" name="Shape 1"/>
          <p:cNvSpPr/>
          <p:nvPr/>
        </p:nvSpPr>
        <p:spPr>
          <a:xfrm>
            <a:off x="7428667" y="2307431"/>
            <a:ext cx="6407944" cy="2093714"/>
          </a:xfrm>
          <a:prstGeom prst="roundRect">
            <a:avLst>
              <a:gd name="adj" fmla="val 4550"/>
            </a:avLst>
          </a:prstGeom>
          <a:solidFill>
            <a:srgbClr val="272525"/>
          </a:solidFill>
          <a:ln w="30480">
            <a:solidFill>
              <a:srgbClr val="2A1999"/>
            </a:solidFill>
            <a:prstDash val="solid"/>
          </a:ln>
        </p:spPr>
      </p:sp>
      <p:sp>
        <p:nvSpPr>
          <p:cNvPr id="4" name="Shape 2"/>
          <p:cNvSpPr/>
          <p:nvPr/>
        </p:nvSpPr>
        <p:spPr>
          <a:xfrm>
            <a:off x="7428667" y="2307431"/>
            <a:ext cx="121920" cy="2093714"/>
          </a:xfrm>
          <a:prstGeom prst="roundRect">
            <a:avLst>
              <a:gd name="adj" fmla="val 78139"/>
            </a:avLst>
          </a:prstGeom>
          <a:solidFill>
            <a:srgbClr val="2B0AFF"/>
          </a:solidFill>
          <a:ln/>
        </p:spPr>
      </p:sp>
      <p:sp>
        <p:nvSpPr>
          <p:cNvPr id="5" name="Text 3"/>
          <p:cNvSpPr/>
          <p:nvPr/>
        </p:nvSpPr>
        <p:spPr>
          <a:xfrm>
            <a:off x="10652641" y="2564725"/>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E0DF"/>
                </a:solidFill>
                <a:latin typeface="Inter Bold" pitchFamily="34" charset="0"/>
                <a:ea typeface="Inter Bold" pitchFamily="34" charset="-122"/>
                <a:cs typeface="Inter Bold" pitchFamily="34" charset="-120"/>
              </a:rPr>
              <a:t>اختبارات التكامل</a:t>
            </a:r>
            <a:endParaRPr lang="en-US" sz="2200" dirty="0"/>
          </a:p>
        </p:txBody>
      </p:sp>
      <p:sp>
        <p:nvSpPr>
          <p:cNvPr id="6" name="Text 4"/>
          <p:cNvSpPr/>
          <p:nvPr/>
        </p:nvSpPr>
        <p:spPr>
          <a:xfrm>
            <a:off x="7685961" y="3055144"/>
            <a:ext cx="5801916" cy="1088708"/>
          </a:xfrm>
          <a:prstGeom prst="rect">
            <a:avLst/>
          </a:prstGeom>
          <a:noFill/>
          <a:ln/>
        </p:spPr>
        <p:txBody>
          <a:bodyPr wrap="square" lIns="0" tIns="0" rIns="0" bIns="0" rtlCol="0" anchor="t"/>
          <a:lstStyle/>
          <a:p>
            <a:pPr marL="0" indent="0" algn="r" rtl="1">
              <a:lnSpc>
                <a:spcPts val="2850"/>
              </a:lnSpc>
              <a:buNone/>
            </a:pPr>
            <a:r>
              <a:rPr lang="en-US" sz="1750" dirty="0">
                <a:solidFill>
                  <a:srgbClr val="E5E0DF"/>
                </a:solidFill>
                <a:latin typeface="Inter" pitchFamily="34" charset="0"/>
                <a:ea typeface="Inter" pitchFamily="34" charset="-122"/>
                <a:cs typeface="Inter" pitchFamily="34" charset="-120"/>
              </a:rPr>
              <a:t>تم تنفيذ سيناريو اختبار شامل يحاكي رحلة المستخدم الكاملة من إنشاء الحساب حتى مشاهدة الفيديو. أثبتت النتائج أن جميع الوحدات تعمل معاً بشكل متكامل وسلس دون أي أخطاء.</a:t>
            </a:r>
            <a:endParaRPr lang="en-US" sz="1750" dirty="0"/>
          </a:p>
        </p:txBody>
      </p:sp>
      <p:sp>
        <p:nvSpPr>
          <p:cNvPr id="7" name="Shape 5"/>
          <p:cNvSpPr/>
          <p:nvPr/>
        </p:nvSpPr>
        <p:spPr>
          <a:xfrm>
            <a:off x="793790" y="2307431"/>
            <a:ext cx="6408063" cy="2093714"/>
          </a:xfrm>
          <a:prstGeom prst="roundRect">
            <a:avLst>
              <a:gd name="adj" fmla="val 4550"/>
            </a:avLst>
          </a:prstGeom>
          <a:solidFill>
            <a:srgbClr val="272525"/>
          </a:solidFill>
          <a:ln w="30480">
            <a:solidFill>
              <a:srgbClr val="2A1999"/>
            </a:solidFill>
            <a:prstDash val="solid"/>
          </a:ln>
        </p:spPr>
      </p:sp>
      <p:sp>
        <p:nvSpPr>
          <p:cNvPr id="8" name="Shape 6"/>
          <p:cNvSpPr/>
          <p:nvPr/>
        </p:nvSpPr>
        <p:spPr>
          <a:xfrm>
            <a:off x="793790" y="2307431"/>
            <a:ext cx="121920" cy="2093714"/>
          </a:xfrm>
          <a:prstGeom prst="roundRect">
            <a:avLst>
              <a:gd name="adj" fmla="val 78139"/>
            </a:avLst>
          </a:prstGeom>
          <a:solidFill>
            <a:srgbClr val="2B0AFF"/>
          </a:solidFill>
          <a:ln/>
        </p:spPr>
      </p:sp>
      <p:sp>
        <p:nvSpPr>
          <p:cNvPr id="9" name="Text 7"/>
          <p:cNvSpPr/>
          <p:nvPr/>
        </p:nvSpPr>
        <p:spPr>
          <a:xfrm>
            <a:off x="4017883" y="2564725"/>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E0DF"/>
                </a:solidFill>
                <a:latin typeface="Inter Bold" pitchFamily="34" charset="0"/>
                <a:ea typeface="Inter Bold" pitchFamily="34" charset="-122"/>
                <a:cs typeface="Inter Bold" pitchFamily="34" charset="-120"/>
              </a:rPr>
              <a:t>الاختبارات الأمنية</a:t>
            </a:r>
            <a:endParaRPr lang="en-US" sz="2200" dirty="0"/>
          </a:p>
        </p:txBody>
      </p:sp>
      <p:sp>
        <p:nvSpPr>
          <p:cNvPr id="10" name="Text 8"/>
          <p:cNvSpPr/>
          <p:nvPr/>
        </p:nvSpPr>
        <p:spPr>
          <a:xfrm>
            <a:off x="1051084" y="3055144"/>
            <a:ext cx="5802035" cy="1088708"/>
          </a:xfrm>
          <a:prstGeom prst="rect">
            <a:avLst/>
          </a:prstGeom>
          <a:noFill/>
          <a:ln/>
        </p:spPr>
        <p:txBody>
          <a:bodyPr wrap="square" lIns="0" tIns="0" rIns="0" bIns="0" rtlCol="0" anchor="t"/>
          <a:lstStyle/>
          <a:p>
            <a:pPr marL="0" indent="0" algn="r" rtl="1">
              <a:lnSpc>
                <a:spcPts val="2850"/>
              </a:lnSpc>
              <a:buNone/>
            </a:pPr>
            <a:r>
              <a:rPr lang="en-US" sz="1750" dirty="0">
                <a:solidFill>
                  <a:srgbClr val="E5E0DF"/>
                </a:solidFill>
                <a:latin typeface="Inter" pitchFamily="34" charset="0"/>
                <a:ea typeface="Inter" pitchFamily="34" charset="-122"/>
                <a:cs typeface="Inter" pitchFamily="34" charset="-120"/>
              </a:rPr>
              <a:t>تم التحقق من فعالية آليات الحماية من خلال محاولة الوصول المباشر للمحتوى بدون مصادقة، والتي باءت بالفشل. كما تم التأكد من تخزين كلمات المرور بشكل مشفر في قاعدة البيانات.</a:t>
            </a:r>
            <a:endParaRPr lang="en-US" sz="1750" dirty="0"/>
          </a:p>
        </p:txBody>
      </p:sp>
      <p:sp>
        <p:nvSpPr>
          <p:cNvPr id="11" name="Shape 9"/>
          <p:cNvSpPr/>
          <p:nvPr/>
        </p:nvSpPr>
        <p:spPr>
          <a:xfrm>
            <a:off x="7428667" y="4627959"/>
            <a:ext cx="6407944" cy="2456617"/>
          </a:xfrm>
          <a:prstGeom prst="roundRect">
            <a:avLst>
              <a:gd name="adj" fmla="val 3878"/>
            </a:avLst>
          </a:prstGeom>
          <a:solidFill>
            <a:srgbClr val="272525"/>
          </a:solidFill>
          <a:ln w="30480">
            <a:solidFill>
              <a:srgbClr val="2A1999"/>
            </a:solidFill>
            <a:prstDash val="solid"/>
          </a:ln>
        </p:spPr>
      </p:sp>
      <p:sp>
        <p:nvSpPr>
          <p:cNvPr id="12" name="Shape 10"/>
          <p:cNvSpPr/>
          <p:nvPr/>
        </p:nvSpPr>
        <p:spPr>
          <a:xfrm>
            <a:off x="7428667" y="4627959"/>
            <a:ext cx="121920" cy="2456617"/>
          </a:xfrm>
          <a:prstGeom prst="roundRect">
            <a:avLst>
              <a:gd name="adj" fmla="val 78139"/>
            </a:avLst>
          </a:prstGeom>
          <a:solidFill>
            <a:srgbClr val="2B0AFF"/>
          </a:solidFill>
          <a:ln/>
        </p:spPr>
      </p:sp>
      <p:sp>
        <p:nvSpPr>
          <p:cNvPr id="13" name="Text 11"/>
          <p:cNvSpPr/>
          <p:nvPr/>
        </p:nvSpPr>
        <p:spPr>
          <a:xfrm>
            <a:off x="9259967" y="4885253"/>
            <a:ext cx="4227909"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E0DF"/>
                </a:solidFill>
                <a:latin typeface="Inter Bold" pitchFamily="34" charset="0"/>
                <a:ea typeface="Inter Bold" pitchFamily="34" charset="-122"/>
                <a:cs typeface="Inter Bold" pitchFamily="34" charset="-120"/>
              </a:rPr>
              <a:t>التحقق من بروتوكول HTTP/3/QUIC</a:t>
            </a:r>
            <a:endParaRPr lang="en-US" sz="2200" dirty="0"/>
          </a:p>
        </p:txBody>
      </p:sp>
      <p:sp>
        <p:nvSpPr>
          <p:cNvPr id="14" name="Text 12"/>
          <p:cNvSpPr/>
          <p:nvPr/>
        </p:nvSpPr>
        <p:spPr>
          <a:xfrm>
            <a:off x="7685961" y="5375672"/>
            <a:ext cx="5801916" cy="1088708"/>
          </a:xfrm>
          <a:prstGeom prst="rect">
            <a:avLst/>
          </a:prstGeom>
          <a:noFill/>
          <a:ln/>
        </p:spPr>
        <p:txBody>
          <a:bodyPr wrap="square" lIns="0" tIns="0" rIns="0" bIns="0" rtlCol="0" anchor="t"/>
          <a:lstStyle/>
          <a:p>
            <a:pPr marL="0" indent="0" algn="r" rtl="1">
              <a:lnSpc>
                <a:spcPts val="2850"/>
              </a:lnSpc>
              <a:buNone/>
            </a:pPr>
            <a:r>
              <a:rPr lang="en-US" sz="1750" dirty="0">
                <a:solidFill>
                  <a:srgbClr val="E5E0DF"/>
                </a:solidFill>
                <a:latin typeface="Inter" pitchFamily="34" charset="0"/>
                <a:ea typeface="Inter" pitchFamily="34" charset="-122"/>
                <a:cs typeface="Inter" pitchFamily="34" charset="-120"/>
              </a:rPr>
              <a:t>باستخدام Wireshark وأدوات المطور في متصفح جوجل كروم، تم تأكيد أن الاتصال بين العميل والخادم يتم فعلاً عبر بروتوكول QUIC، مما يثبت نجاح إعداد خادم Hypercorn.</a:t>
            </a:r>
            <a:endParaRPr lang="en-US" sz="1750" dirty="0"/>
          </a:p>
        </p:txBody>
      </p:sp>
      <p:sp>
        <p:nvSpPr>
          <p:cNvPr id="15" name="Shape 13"/>
          <p:cNvSpPr/>
          <p:nvPr/>
        </p:nvSpPr>
        <p:spPr>
          <a:xfrm>
            <a:off x="793790" y="4627959"/>
            <a:ext cx="6408063" cy="2456617"/>
          </a:xfrm>
          <a:prstGeom prst="roundRect">
            <a:avLst>
              <a:gd name="adj" fmla="val 3878"/>
            </a:avLst>
          </a:prstGeom>
          <a:solidFill>
            <a:srgbClr val="272525"/>
          </a:solidFill>
          <a:ln w="30480">
            <a:solidFill>
              <a:srgbClr val="2A1999"/>
            </a:solidFill>
            <a:prstDash val="solid"/>
          </a:ln>
        </p:spPr>
      </p:sp>
      <p:sp>
        <p:nvSpPr>
          <p:cNvPr id="16" name="Shape 14"/>
          <p:cNvSpPr/>
          <p:nvPr/>
        </p:nvSpPr>
        <p:spPr>
          <a:xfrm>
            <a:off x="793790" y="4627959"/>
            <a:ext cx="121920" cy="2456617"/>
          </a:xfrm>
          <a:prstGeom prst="roundRect">
            <a:avLst>
              <a:gd name="adj" fmla="val 78139"/>
            </a:avLst>
          </a:prstGeom>
          <a:solidFill>
            <a:srgbClr val="2B0AFF"/>
          </a:solidFill>
          <a:ln/>
        </p:spPr>
      </p:sp>
      <p:sp>
        <p:nvSpPr>
          <p:cNvPr id="17" name="Text 15"/>
          <p:cNvSpPr/>
          <p:nvPr/>
        </p:nvSpPr>
        <p:spPr>
          <a:xfrm>
            <a:off x="4017883" y="4885253"/>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E0DF"/>
                </a:solidFill>
                <a:latin typeface="Inter Bold" pitchFamily="34" charset="0"/>
                <a:ea typeface="Inter Bold" pitchFamily="34" charset="-122"/>
                <a:cs typeface="Inter Bold" pitchFamily="34" charset="-120"/>
              </a:rPr>
              <a:t>التحقق من البث التكيفي</a:t>
            </a:r>
            <a:endParaRPr lang="en-US" sz="2200" dirty="0"/>
          </a:p>
        </p:txBody>
      </p:sp>
      <p:sp>
        <p:nvSpPr>
          <p:cNvPr id="18" name="Text 16"/>
          <p:cNvSpPr/>
          <p:nvPr/>
        </p:nvSpPr>
        <p:spPr>
          <a:xfrm>
            <a:off x="1051084" y="5375672"/>
            <a:ext cx="5802035" cy="1451610"/>
          </a:xfrm>
          <a:prstGeom prst="rect">
            <a:avLst/>
          </a:prstGeom>
          <a:noFill/>
          <a:ln/>
        </p:spPr>
        <p:txBody>
          <a:bodyPr wrap="square" lIns="0" tIns="0" rIns="0" bIns="0" rtlCol="0" anchor="t"/>
          <a:lstStyle/>
          <a:p>
            <a:pPr marL="0" indent="0" algn="r" rtl="1">
              <a:lnSpc>
                <a:spcPts val="2850"/>
              </a:lnSpc>
              <a:buNone/>
            </a:pPr>
            <a:r>
              <a:rPr lang="en-US" sz="1750" dirty="0">
                <a:solidFill>
                  <a:srgbClr val="E5E0DF"/>
                </a:solidFill>
                <a:latin typeface="Inter" pitchFamily="34" charset="0"/>
                <a:ea typeface="Inter" pitchFamily="34" charset="-122"/>
                <a:cs typeface="Inter" pitchFamily="34" charset="-120"/>
              </a:rPr>
              <a:t>باستخدام أداة Clumsy لمحاكاة ظروف شبكة سيئة، تم إثبات أن مشغل الفيديو يقوم تلقائياً بخفض جودة البث من 720p إلى 144p عند تدهور أداء الشبكة، مما يضمن استمرارية المشاهدة دون تقطيع.</a:t>
            </a:r>
            <a:endParaRPr lang="en-US" sz="1750" dirty="0"/>
          </a:p>
        </p:txBody>
      </p:sp>
      <p:sp>
        <p:nvSpPr>
          <p:cNvPr id="19" name="Rectangle 18">
            <a:extLst>
              <a:ext uri="{FF2B5EF4-FFF2-40B4-BE49-F238E27FC236}">
                <a16:creationId xmlns:a16="http://schemas.microsoft.com/office/drawing/2014/main" id="{42B8EAE2-5277-7183-C7D2-3F252440FC05}"/>
              </a:ext>
            </a:extLst>
          </p:cNvPr>
          <p:cNvSpPr/>
          <p:nvPr/>
        </p:nvSpPr>
        <p:spPr>
          <a:xfrm>
            <a:off x="12418992" y="7516167"/>
            <a:ext cx="2120202" cy="643095"/>
          </a:xfrm>
          <a:prstGeom prst="rect">
            <a:avLst/>
          </a:prstGeom>
          <a:solidFill>
            <a:srgbClr val="272525"/>
          </a:solidFill>
          <a:ln>
            <a:solidFill>
              <a:srgbClr val="272525"/>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776</Words>
  <Application>Microsoft Office PowerPoint</Application>
  <PresentationFormat>Custom</PresentationFormat>
  <Paragraphs>90</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rawan salameh</cp:lastModifiedBy>
  <cp:revision>2</cp:revision>
  <dcterms:created xsi:type="dcterms:W3CDTF">2025-08-02T22:05:28Z</dcterms:created>
  <dcterms:modified xsi:type="dcterms:W3CDTF">2025-08-03T05:56:02Z</dcterms:modified>
</cp:coreProperties>
</file>